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1" r:id="rId1"/>
  </p:sldMasterIdLst>
  <p:handoutMasterIdLst>
    <p:handoutMasterId r:id="rId5"/>
  </p:handoutMasterIdLst>
  <p:sldIdLst>
    <p:sldId id="258" r:id="rId2"/>
    <p:sldId id="262" r:id="rId3"/>
    <p:sldId id="259" r:id="rId4"/>
  </p:sldIdLst>
  <p:sldSz cx="10691813" cy="7559675"/>
  <p:notesSz cx="6858000" cy="9144000"/>
  <p:defaultTextStyle>
    <a:defPPr>
      <a:defRPr lang="en-US"/>
    </a:defPPr>
    <a:lvl1pPr marL="0" algn="l" defTabSz="497754" rtl="0" eaLnBrk="1" latinLnBrk="0" hangingPunct="1">
      <a:defRPr sz="1960" kern="1200">
        <a:solidFill>
          <a:schemeClr val="tx1"/>
        </a:solidFill>
        <a:latin typeface="+mn-lt"/>
        <a:ea typeface="+mn-ea"/>
        <a:cs typeface="+mn-cs"/>
      </a:defRPr>
    </a:lvl1pPr>
    <a:lvl2pPr marL="497754" algn="l" defTabSz="497754" rtl="0" eaLnBrk="1" latinLnBrk="0" hangingPunct="1">
      <a:defRPr sz="1960" kern="1200">
        <a:solidFill>
          <a:schemeClr val="tx1"/>
        </a:solidFill>
        <a:latin typeface="+mn-lt"/>
        <a:ea typeface="+mn-ea"/>
        <a:cs typeface="+mn-cs"/>
      </a:defRPr>
    </a:lvl2pPr>
    <a:lvl3pPr marL="995507" algn="l" defTabSz="497754" rtl="0" eaLnBrk="1" latinLnBrk="0" hangingPunct="1">
      <a:defRPr sz="1960" kern="1200">
        <a:solidFill>
          <a:schemeClr val="tx1"/>
        </a:solidFill>
        <a:latin typeface="+mn-lt"/>
        <a:ea typeface="+mn-ea"/>
        <a:cs typeface="+mn-cs"/>
      </a:defRPr>
    </a:lvl3pPr>
    <a:lvl4pPr marL="1493261" algn="l" defTabSz="497754" rtl="0" eaLnBrk="1" latinLnBrk="0" hangingPunct="1">
      <a:defRPr sz="1960" kern="1200">
        <a:solidFill>
          <a:schemeClr val="tx1"/>
        </a:solidFill>
        <a:latin typeface="+mn-lt"/>
        <a:ea typeface="+mn-ea"/>
        <a:cs typeface="+mn-cs"/>
      </a:defRPr>
    </a:lvl4pPr>
    <a:lvl5pPr marL="1991015" algn="l" defTabSz="497754" rtl="0" eaLnBrk="1" latinLnBrk="0" hangingPunct="1">
      <a:defRPr sz="1960" kern="1200">
        <a:solidFill>
          <a:schemeClr val="tx1"/>
        </a:solidFill>
        <a:latin typeface="+mn-lt"/>
        <a:ea typeface="+mn-ea"/>
        <a:cs typeface="+mn-cs"/>
      </a:defRPr>
    </a:lvl5pPr>
    <a:lvl6pPr marL="2488768" algn="l" defTabSz="497754" rtl="0" eaLnBrk="1" latinLnBrk="0" hangingPunct="1">
      <a:defRPr sz="1960" kern="1200">
        <a:solidFill>
          <a:schemeClr val="tx1"/>
        </a:solidFill>
        <a:latin typeface="+mn-lt"/>
        <a:ea typeface="+mn-ea"/>
        <a:cs typeface="+mn-cs"/>
      </a:defRPr>
    </a:lvl6pPr>
    <a:lvl7pPr marL="2986522" algn="l" defTabSz="497754" rtl="0" eaLnBrk="1" latinLnBrk="0" hangingPunct="1">
      <a:defRPr sz="1960" kern="1200">
        <a:solidFill>
          <a:schemeClr val="tx1"/>
        </a:solidFill>
        <a:latin typeface="+mn-lt"/>
        <a:ea typeface="+mn-ea"/>
        <a:cs typeface="+mn-cs"/>
      </a:defRPr>
    </a:lvl7pPr>
    <a:lvl8pPr marL="3484275" algn="l" defTabSz="497754" rtl="0" eaLnBrk="1" latinLnBrk="0" hangingPunct="1">
      <a:defRPr sz="1960" kern="1200">
        <a:solidFill>
          <a:schemeClr val="tx1"/>
        </a:solidFill>
        <a:latin typeface="+mn-lt"/>
        <a:ea typeface="+mn-ea"/>
        <a:cs typeface="+mn-cs"/>
      </a:defRPr>
    </a:lvl8pPr>
    <a:lvl9pPr marL="3982029" algn="l" defTabSz="497754" rtl="0" eaLnBrk="1" latinLnBrk="0" hangingPunct="1">
      <a:defRPr sz="196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81" userDrawn="1">
          <p15:clr>
            <a:srgbClr val="A4A3A4"/>
          </p15:clr>
        </p15:guide>
        <p15:guide id="2" pos="3368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51A23"/>
    <a:srgbClr val="EACA21"/>
    <a:srgbClr val="70614F"/>
    <a:srgbClr val="D27168"/>
    <a:srgbClr val="6D5D4A"/>
    <a:srgbClr val="FEF100"/>
    <a:srgbClr val="14A73C"/>
    <a:srgbClr val="14A83A"/>
    <a:srgbClr val="391F0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107" autoAdjust="0"/>
    <p:restoredTop sz="94674"/>
  </p:normalViewPr>
  <p:slideViewPr>
    <p:cSldViewPr snapToGrid="0" showGuides="1">
      <p:cViewPr varScale="1">
        <p:scale>
          <a:sx n="111" d="100"/>
          <a:sy n="111" d="100"/>
        </p:scale>
        <p:origin x="462" y="120"/>
      </p:cViewPr>
      <p:guideLst>
        <p:guide orient="horz" pos="2381"/>
        <p:guide pos="336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92" d="100"/>
          <a:sy n="92" d="100"/>
        </p:scale>
        <p:origin x="2364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10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4B3F8D7-AE8B-4CB8-82EC-3FC1E48DA83F}" type="datetimeFigureOut">
              <a:rPr kumimoji="1" lang="ja-JP" altLang="en-US" smtClean="0"/>
              <a:t>2018/1/30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788E1FD-FCCE-4A95-9D4A-274FE01980E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126140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886" y="1237197"/>
            <a:ext cx="9088041" cy="2631887"/>
          </a:xfrm>
        </p:spPr>
        <p:txBody>
          <a:bodyPr anchor="b"/>
          <a:lstStyle>
            <a:lvl1pPr algn="ctr">
              <a:defRPr sz="6614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6477" y="3970580"/>
            <a:ext cx="8018860" cy="1825171"/>
          </a:xfrm>
        </p:spPr>
        <p:txBody>
          <a:bodyPr/>
          <a:lstStyle>
            <a:lvl1pPr marL="0" indent="0" algn="ctr">
              <a:buNone/>
              <a:defRPr sz="2646"/>
            </a:lvl1pPr>
            <a:lvl2pPr marL="503972" indent="0" algn="ctr">
              <a:buNone/>
              <a:defRPr sz="2205"/>
            </a:lvl2pPr>
            <a:lvl3pPr marL="1007943" indent="0" algn="ctr">
              <a:buNone/>
              <a:defRPr sz="1984"/>
            </a:lvl3pPr>
            <a:lvl4pPr marL="1511915" indent="0" algn="ctr">
              <a:buNone/>
              <a:defRPr sz="1764"/>
            </a:lvl4pPr>
            <a:lvl5pPr marL="2015886" indent="0" algn="ctr">
              <a:buNone/>
              <a:defRPr sz="1764"/>
            </a:lvl5pPr>
            <a:lvl6pPr marL="2519858" indent="0" algn="ctr">
              <a:buNone/>
              <a:defRPr sz="1764"/>
            </a:lvl6pPr>
            <a:lvl7pPr marL="3023829" indent="0" algn="ctr">
              <a:buNone/>
              <a:defRPr sz="1764"/>
            </a:lvl7pPr>
            <a:lvl8pPr marL="3527801" indent="0" algn="ctr">
              <a:buNone/>
              <a:defRPr sz="1764"/>
            </a:lvl8pPr>
            <a:lvl9pPr marL="4031772" indent="0" algn="ctr">
              <a:buNone/>
              <a:defRPr sz="1764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2018/1/30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195798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2018/1/30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43624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51329" y="402483"/>
            <a:ext cx="2305422" cy="640647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35063" y="402483"/>
            <a:ext cx="6782619" cy="640647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2018/1/30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5910011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図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5364895" cy="7559675"/>
          </a:xfrm>
          <a:prstGeom prst="rect">
            <a:avLst/>
          </a:prstGeom>
        </p:spPr>
      </p:pic>
      <p:pic>
        <p:nvPicPr>
          <p:cNvPr id="9" name="図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4895" y="0"/>
            <a:ext cx="5326918" cy="7559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985090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2018/1/30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495551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2018/1/30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97127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9494" y="1884671"/>
            <a:ext cx="9221689" cy="3144614"/>
          </a:xfrm>
        </p:spPr>
        <p:txBody>
          <a:bodyPr anchor="b"/>
          <a:lstStyle>
            <a:lvl1pPr>
              <a:defRPr sz="6614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9494" y="5059035"/>
            <a:ext cx="9221689" cy="1653678"/>
          </a:xfrm>
        </p:spPr>
        <p:txBody>
          <a:bodyPr/>
          <a:lstStyle>
            <a:lvl1pPr marL="0" indent="0">
              <a:buNone/>
              <a:defRPr sz="2646">
                <a:solidFill>
                  <a:schemeClr val="tx1"/>
                </a:solidFill>
              </a:defRPr>
            </a:lvl1pPr>
            <a:lvl2pPr marL="503972" indent="0">
              <a:buNone/>
              <a:defRPr sz="2205">
                <a:solidFill>
                  <a:schemeClr val="tx1">
                    <a:tint val="75000"/>
                  </a:schemeClr>
                </a:solidFill>
              </a:defRPr>
            </a:lvl2pPr>
            <a:lvl3pPr marL="1007943" indent="0">
              <a:buNone/>
              <a:defRPr sz="1984">
                <a:solidFill>
                  <a:schemeClr val="tx1">
                    <a:tint val="75000"/>
                  </a:schemeClr>
                </a:solidFill>
              </a:defRPr>
            </a:lvl3pPr>
            <a:lvl4pPr marL="1511915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4pPr>
            <a:lvl5pPr marL="2015886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5pPr>
            <a:lvl6pPr marL="2519858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6pPr>
            <a:lvl7pPr marL="3023829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7pPr>
            <a:lvl8pPr marL="3527801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8pPr>
            <a:lvl9pPr marL="4031772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2018/1/30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69262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35062" y="2012414"/>
            <a:ext cx="4544021" cy="47965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12730" y="2012414"/>
            <a:ext cx="4544021" cy="47965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2018/1/30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883451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402484"/>
            <a:ext cx="9221689" cy="1461188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1853171"/>
            <a:ext cx="4523137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36456" y="2761381"/>
            <a:ext cx="4523137" cy="406157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12731" y="1853171"/>
            <a:ext cx="4545413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12731" y="2761381"/>
            <a:ext cx="4545413" cy="406157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2018/1/30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821057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2018/1/30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051443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2018/1/30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457380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45413" y="1088455"/>
            <a:ext cx="5412730" cy="5372269"/>
          </a:xfrm>
        </p:spPr>
        <p:txBody>
          <a:bodyPr/>
          <a:lstStyle>
            <a:lvl1pPr>
              <a:defRPr sz="3527"/>
            </a:lvl1pPr>
            <a:lvl2pPr>
              <a:defRPr sz="3086"/>
            </a:lvl2pPr>
            <a:lvl3pPr>
              <a:defRPr sz="2646"/>
            </a:lvl3pPr>
            <a:lvl4pPr>
              <a:defRPr sz="2205"/>
            </a:lvl4pPr>
            <a:lvl5pPr>
              <a:defRPr sz="2205"/>
            </a:lvl5pPr>
            <a:lvl6pPr>
              <a:defRPr sz="2205"/>
            </a:lvl6pPr>
            <a:lvl7pPr>
              <a:defRPr sz="2205"/>
            </a:lvl7pPr>
            <a:lvl8pPr>
              <a:defRPr sz="2205"/>
            </a:lvl8pPr>
            <a:lvl9pPr>
              <a:defRPr sz="2205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2018/1/30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098798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45413" y="1088455"/>
            <a:ext cx="5412730" cy="5372269"/>
          </a:xfrm>
        </p:spPr>
        <p:txBody>
          <a:bodyPr anchor="t"/>
          <a:lstStyle>
            <a:lvl1pPr marL="0" indent="0">
              <a:buNone/>
              <a:defRPr sz="3527"/>
            </a:lvl1pPr>
            <a:lvl2pPr marL="503972" indent="0">
              <a:buNone/>
              <a:defRPr sz="3086"/>
            </a:lvl2pPr>
            <a:lvl3pPr marL="1007943" indent="0">
              <a:buNone/>
              <a:defRPr sz="2646"/>
            </a:lvl3pPr>
            <a:lvl4pPr marL="1511915" indent="0">
              <a:buNone/>
              <a:defRPr sz="2205"/>
            </a:lvl4pPr>
            <a:lvl5pPr marL="2015886" indent="0">
              <a:buNone/>
              <a:defRPr sz="2205"/>
            </a:lvl5pPr>
            <a:lvl6pPr marL="2519858" indent="0">
              <a:buNone/>
              <a:defRPr sz="2205"/>
            </a:lvl6pPr>
            <a:lvl7pPr marL="3023829" indent="0">
              <a:buNone/>
              <a:defRPr sz="2205"/>
            </a:lvl7pPr>
            <a:lvl8pPr marL="3527801" indent="0">
              <a:buNone/>
              <a:defRPr sz="2205"/>
            </a:lvl8pPr>
            <a:lvl9pPr marL="4031772" indent="0">
              <a:buNone/>
              <a:defRPr sz="2205"/>
            </a:lvl9pPr>
          </a:lstStyle>
          <a:p>
            <a:r>
              <a:rPr lang="ja-JP" altLang="en-US"/>
              <a:t>プレースホルダーまでドラッグするかアイコンをクリックして図を追加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2018/1/30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077483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35062" y="402484"/>
            <a:ext cx="9221689" cy="14611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5062" y="2012414"/>
            <a:ext cx="9221689" cy="47965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062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6C1568-192F-4506-B993-4A80345A62F1}" type="datetimeFigureOut">
              <a:rPr kumimoji="1" lang="ja-JP" altLang="en-US" smtClean="0"/>
              <a:t>2018/1/30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41663" y="7006700"/>
            <a:ext cx="3608487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51093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774088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2" r:id="rId1"/>
    <p:sldLayoutId id="2147483713" r:id="rId2"/>
    <p:sldLayoutId id="2147483714" r:id="rId3"/>
    <p:sldLayoutId id="2147483715" r:id="rId4"/>
    <p:sldLayoutId id="2147483716" r:id="rId5"/>
    <p:sldLayoutId id="2147483717" r:id="rId6"/>
    <p:sldLayoutId id="2147483718" r:id="rId7"/>
    <p:sldLayoutId id="2147483719" r:id="rId8"/>
    <p:sldLayoutId id="2147483720" r:id="rId9"/>
    <p:sldLayoutId id="2147483721" r:id="rId10"/>
    <p:sldLayoutId id="2147483722" r:id="rId11"/>
    <p:sldLayoutId id="2147483723" r:id="rId12"/>
    <p:sldLayoutId id="2147483724" r:id="rId13"/>
  </p:sldLayoutIdLst>
  <p:txStyles>
    <p:titleStyle>
      <a:lvl1pPr algn="l" defTabSz="1007943" rtl="0" eaLnBrk="1" latinLnBrk="0" hangingPunct="1">
        <a:lnSpc>
          <a:spcPct val="90000"/>
        </a:lnSpc>
        <a:spcBef>
          <a:spcPct val="0"/>
        </a:spcBef>
        <a:buNone/>
        <a:defRPr kumimoji="1" sz="48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986" indent="-251986" algn="l" defTabSz="1007943" rtl="0" eaLnBrk="1" latinLnBrk="0" hangingPunct="1">
        <a:lnSpc>
          <a:spcPct val="90000"/>
        </a:lnSpc>
        <a:spcBef>
          <a:spcPts val="1102"/>
        </a:spcBef>
        <a:buFont typeface="Arial" panose="020B0604020202020204" pitchFamily="34" charset="0"/>
        <a:buChar char="•"/>
        <a:defRPr kumimoji="1" sz="3086" kern="1200">
          <a:solidFill>
            <a:schemeClr val="tx1"/>
          </a:solidFill>
          <a:latin typeface="+mn-lt"/>
          <a:ea typeface="+mn-ea"/>
          <a:cs typeface="+mn-cs"/>
        </a:defRPr>
      </a:lvl1pPr>
      <a:lvl2pPr marL="75595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259929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2205" kern="1200">
          <a:solidFill>
            <a:schemeClr val="tx1"/>
          </a:solidFill>
          <a:latin typeface="+mn-lt"/>
          <a:ea typeface="+mn-ea"/>
          <a:cs typeface="+mn-cs"/>
        </a:defRPr>
      </a:lvl3pPr>
      <a:lvl4pPr marL="1763900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267872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771844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275815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77978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283758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8" name="図 23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5679" y="594893"/>
            <a:ext cx="2384353" cy="3761263"/>
          </a:xfrm>
          <a:prstGeom prst="rect">
            <a:avLst/>
          </a:prstGeom>
        </p:spPr>
      </p:pic>
      <p:pic>
        <p:nvPicPr>
          <p:cNvPr id="239" name="図 23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1030" y="6070194"/>
            <a:ext cx="3827853" cy="36517"/>
          </a:xfrm>
          <a:prstGeom prst="rect">
            <a:avLst/>
          </a:prstGeom>
        </p:spPr>
      </p:pic>
      <p:sp>
        <p:nvSpPr>
          <p:cNvPr id="241" name="テキスト ボックス 240"/>
          <p:cNvSpPr txBox="1"/>
          <p:nvPr/>
        </p:nvSpPr>
        <p:spPr>
          <a:xfrm>
            <a:off x="2344972" y="4553201"/>
            <a:ext cx="227485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600" b="1" spc="211" dirty="0">
                <a:solidFill>
                  <a:srgbClr val="F49800"/>
                </a:solidFill>
                <a:latin typeface="Meiryo" charset="-128"/>
                <a:ea typeface="Meiryo" charset="-128"/>
                <a:cs typeface="Meiryo" charset="-128"/>
              </a:rPr>
              <a:t>冬の省エネのお願い</a:t>
            </a:r>
          </a:p>
        </p:txBody>
      </p:sp>
      <p:sp>
        <p:nvSpPr>
          <p:cNvPr id="242" name="テキスト ボックス 241"/>
          <p:cNvSpPr txBox="1"/>
          <p:nvPr/>
        </p:nvSpPr>
        <p:spPr>
          <a:xfrm>
            <a:off x="2356906" y="4856300"/>
            <a:ext cx="2279336" cy="9060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ja-JP" altLang="en-US" sz="705" dirty="0">
                <a:solidFill>
                  <a:schemeClr val="tx1">
                    <a:lumMod val="75000"/>
                    <a:lumOff val="25000"/>
                  </a:schemeClr>
                </a:solidFill>
                <a:latin typeface="Meiryo" charset="-128"/>
                <a:ea typeface="Meiryo" charset="-128"/>
                <a:cs typeface="Meiryo" charset="-128"/>
              </a:rPr>
              <a:t>社員の皆様お疲れ様です。</a:t>
            </a:r>
          </a:p>
          <a:p>
            <a:pPr>
              <a:lnSpc>
                <a:spcPct val="150000"/>
              </a:lnSpc>
            </a:pPr>
            <a:r>
              <a:rPr kumimoji="1" lang="ja-JP" altLang="en-US" sz="705" dirty="0">
                <a:solidFill>
                  <a:schemeClr val="tx1">
                    <a:lumMod val="75000"/>
                    <a:lumOff val="25000"/>
                  </a:schemeClr>
                </a:solidFill>
                <a:latin typeface="Meiryo" charset="-128"/>
                <a:ea typeface="Meiryo" charset="-128"/>
                <a:cs typeface="Meiryo" charset="-128"/>
              </a:rPr>
              <a:t>本格的な冬がやってまいります。冬の消費電力削減のため、全社員が一丸となって省エネに取り組みましょう。上手な省エネで、電力の安定供給と</a:t>
            </a:r>
            <a:r>
              <a:rPr kumimoji="1" lang="en-US" altLang="ja-JP" sz="705" dirty="0">
                <a:solidFill>
                  <a:schemeClr val="tx1">
                    <a:lumMod val="75000"/>
                    <a:lumOff val="25000"/>
                  </a:schemeClr>
                </a:solidFill>
                <a:latin typeface="Meiryo" charset="-128"/>
                <a:ea typeface="Meiryo" charset="-128"/>
                <a:cs typeface="Meiryo" charset="-128"/>
              </a:rPr>
              <a:t>CO2</a:t>
            </a:r>
            <a:r>
              <a:rPr kumimoji="1" lang="ja-JP" altLang="en-US" sz="705" dirty="0">
                <a:solidFill>
                  <a:schemeClr val="tx1">
                    <a:lumMod val="75000"/>
                    <a:lumOff val="25000"/>
                  </a:schemeClr>
                </a:solidFill>
                <a:latin typeface="Meiryo" charset="-128"/>
                <a:ea typeface="Meiryo" charset="-128"/>
                <a:cs typeface="Meiryo" charset="-128"/>
              </a:rPr>
              <a:t>削減をお願いします。</a:t>
            </a:r>
          </a:p>
        </p:txBody>
      </p:sp>
      <p:sp>
        <p:nvSpPr>
          <p:cNvPr id="243" name="テキスト ボックス 242"/>
          <p:cNvSpPr txBox="1"/>
          <p:nvPr/>
        </p:nvSpPr>
        <p:spPr>
          <a:xfrm>
            <a:off x="700909" y="6183951"/>
            <a:ext cx="1997663" cy="7083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ja-JP" altLang="en-US" sz="667" dirty="0">
                <a:solidFill>
                  <a:srgbClr val="636463"/>
                </a:solidFill>
                <a:latin typeface="Meiryo" charset="-128"/>
                <a:ea typeface="Meiryo" charset="-128"/>
                <a:cs typeface="Meiryo" charset="-128"/>
              </a:rPr>
              <a:t>□ ウォームビズの徹底による暖房の停止　</a:t>
            </a:r>
          </a:p>
          <a:p>
            <a:pPr>
              <a:lnSpc>
                <a:spcPct val="150000"/>
              </a:lnSpc>
            </a:pPr>
            <a:r>
              <a:rPr kumimoji="1" lang="ja-JP" altLang="en-US" sz="667" dirty="0">
                <a:solidFill>
                  <a:srgbClr val="636463"/>
                </a:solidFill>
                <a:latin typeface="Meiryo" charset="-128"/>
                <a:ea typeface="Meiryo" charset="-128"/>
                <a:cs typeface="Meiryo" charset="-128"/>
              </a:rPr>
              <a:t>    つける場合も</a:t>
            </a:r>
            <a:r>
              <a:rPr kumimoji="1" lang="en-US" altLang="ja-JP" sz="667" dirty="0">
                <a:solidFill>
                  <a:srgbClr val="636463"/>
                </a:solidFill>
                <a:latin typeface="Meiryo" charset="-128"/>
                <a:ea typeface="Meiryo" charset="-128"/>
                <a:cs typeface="Meiryo" charset="-128"/>
              </a:rPr>
              <a:t>19℃</a:t>
            </a:r>
            <a:r>
              <a:rPr kumimoji="1" lang="ja-JP" altLang="en-US" sz="667" dirty="0">
                <a:solidFill>
                  <a:srgbClr val="636463"/>
                </a:solidFill>
                <a:latin typeface="Meiryo" charset="-128"/>
                <a:ea typeface="Meiryo" charset="-128"/>
                <a:cs typeface="Meiryo" charset="-128"/>
              </a:rPr>
              <a:t>以下を目安に</a:t>
            </a:r>
          </a:p>
          <a:p>
            <a:pPr>
              <a:lnSpc>
                <a:spcPct val="150000"/>
              </a:lnSpc>
            </a:pPr>
            <a:r>
              <a:rPr kumimoji="1" lang="ja-JP" altLang="en-US" sz="667" dirty="0">
                <a:solidFill>
                  <a:srgbClr val="636463"/>
                </a:solidFill>
                <a:latin typeface="Meiryo" charset="-128"/>
                <a:ea typeface="Meiryo" charset="-128"/>
                <a:cs typeface="Meiryo" charset="-128"/>
              </a:rPr>
              <a:t>□ 廊下等の電灯を最小限に</a:t>
            </a:r>
          </a:p>
          <a:p>
            <a:pPr>
              <a:lnSpc>
                <a:spcPct val="150000"/>
              </a:lnSpc>
            </a:pPr>
            <a:r>
              <a:rPr kumimoji="1" lang="ja-JP" altLang="en-US" sz="667" dirty="0">
                <a:solidFill>
                  <a:srgbClr val="636463"/>
                </a:solidFill>
                <a:latin typeface="Meiryo" charset="-128"/>
                <a:ea typeface="Meiryo" charset="-128"/>
                <a:cs typeface="Meiryo" charset="-128"/>
              </a:rPr>
              <a:t>□ 使用していない部屋やスペースの電灯を切る</a:t>
            </a:r>
          </a:p>
        </p:txBody>
      </p:sp>
      <p:sp>
        <p:nvSpPr>
          <p:cNvPr id="244" name="テキスト ボックス 243"/>
          <p:cNvSpPr txBox="1"/>
          <p:nvPr/>
        </p:nvSpPr>
        <p:spPr>
          <a:xfrm>
            <a:off x="2773803" y="6183951"/>
            <a:ext cx="1827744" cy="7083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ja-JP" altLang="en-US" sz="667" dirty="0">
                <a:solidFill>
                  <a:srgbClr val="636463"/>
                </a:solidFill>
                <a:latin typeface="Meiryo" charset="-128"/>
                <a:ea typeface="Meiryo" charset="-128"/>
                <a:cs typeface="Meiryo" charset="-128"/>
              </a:rPr>
              <a:t>□ 昼休みの消灯の徹底</a:t>
            </a:r>
          </a:p>
          <a:p>
            <a:pPr>
              <a:lnSpc>
                <a:spcPct val="150000"/>
              </a:lnSpc>
            </a:pPr>
            <a:r>
              <a:rPr kumimoji="1" lang="ja-JP" altLang="en-US" sz="667" dirty="0">
                <a:solidFill>
                  <a:srgbClr val="636463"/>
                </a:solidFill>
                <a:latin typeface="Meiryo" charset="-128"/>
                <a:ea typeface="Meiryo" charset="-128"/>
                <a:cs typeface="Meiryo" charset="-128"/>
              </a:rPr>
              <a:t>□ エレベーターの稼働台数を最小限にし、</a:t>
            </a:r>
          </a:p>
          <a:p>
            <a:pPr>
              <a:lnSpc>
                <a:spcPct val="150000"/>
              </a:lnSpc>
            </a:pPr>
            <a:r>
              <a:rPr kumimoji="1" lang="ja-JP" altLang="en-US" sz="667" dirty="0">
                <a:solidFill>
                  <a:srgbClr val="636463"/>
                </a:solidFill>
                <a:latin typeface="Meiryo" charset="-128"/>
                <a:ea typeface="Meiryo" charset="-128"/>
                <a:cs typeface="Meiryo" charset="-128"/>
              </a:rPr>
              <a:t>    可能な限り階段を使用する</a:t>
            </a:r>
          </a:p>
          <a:p>
            <a:pPr>
              <a:lnSpc>
                <a:spcPct val="150000"/>
              </a:lnSpc>
            </a:pPr>
            <a:r>
              <a:rPr kumimoji="1" lang="ja-JP" altLang="en-US" sz="667" dirty="0">
                <a:solidFill>
                  <a:srgbClr val="636463"/>
                </a:solidFill>
                <a:latin typeface="Meiryo" charset="-128"/>
                <a:ea typeface="Meiryo" charset="-128"/>
                <a:cs typeface="Meiryo" charset="-128"/>
              </a:rPr>
              <a:t>□ コピー機、複合機の稼働台数を最小限に</a:t>
            </a:r>
          </a:p>
        </p:txBody>
      </p:sp>
      <p:pic>
        <p:nvPicPr>
          <p:cNvPr id="245" name="図 24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19679" y="594893"/>
            <a:ext cx="2384353" cy="3761263"/>
          </a:xfrm>
          <a:prstGeom prst="rect">
            <a:avLst/>
          </a:prstGeom>
        </p:spPr>
      </p:pic>
      <p:pic>
        <p:nvPicPr>
          <p:cNvPr id="246" name="図 24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5030" y="6070194"/>
            <a:ext cx="3827853" cy="36517"/>
          </a:xfrm>
          <a:prstGeom prst="rect">
            <a:avLst/>
          </a:prstGeom>
        </p:spPr>
      </p:pic>
      <p:sp>
        <p:nvSpPr>
          <p:cNvPr id="248" name="テキスト ボックス 247"/>
          <p:cNvSpPr txBox="1"/>
          <p:nvPr/>
        </p:nvSpPr>
        <p:spPr>
          <a:xfrm>
            <a:off x="7678972" y="4553201"/>
            <a:ext cx="227485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600" b="1" spc="211" dirty="0">
                <a:solidFill>
                  <a:srgbClr val="F49800"/>
                </a:solidFill>
                <a:latin typeface="Meiryo" charset="-128"/>
                <a:ea typeface="Meiryo" charset="-128"/>
                <a:cs typeface="Meiryo" charset="-128"/>
              </a:rPr>
              <a:t>冬の省エネのお願い</a:t>
            </a:r>
          </a:p>
        </p:txBody>
      </p:sp>
      <p:sp>
        <p:nvSpPr>
          <p:cNvPr id="249" name="テキスト ボックス 248"/>
          <p:cNvSpPr txBox="1"/>
          <p:nvPr/>
        </p:nvSpPr>
        <p:spPr>
          <a:xfrm>
            <a:off x="7690906" y="4856300"/>
            <a:ext cx="2279336" cy="9060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ja-JP" altLang="en-US" sz="705" dirty="0">
                <a:solidFill>
                  <a:schemeClr val="tx1">
                    <a:lumMod val="75000"/>
                    <a:lumOff val="25000"/>
                  </a:schemeClr>
                </a:solidFill>
                <a:latin typeface="Meiryo" charset="-128"/>
                <a:ea typeface="Meiryo" charset="-128"/>
                <a:cs typeface="Meiryo" charset="-128"/>
              </a:rPr>
              <a:t>社員の皆様お疲れ様です。</a:t>
            </a:r>
          </a:p>
          <a:p>
            <a:pPr>
              <a:lnSpc>
                <a:spcPct val="150000"/>
              </a:lnSpc>
            </a:pPr>
            <a:r>
              <a:rPr kumimoji="1" lang="ja-JP" altLang="en-US" sz="705" dirty="0">
                <a:solidFill>
                  <a:schemeClr val="tx1">
                    <a:lumMod val="75000"/>
                    <a:lumOff val="25000"/>
                  </a:schemeClr>
                </a:solidFill>
                <a:latin typeface="Meiryo" charset="-128"/>
                <a:ea typeface="Meiryo" charset="-128"/>
                <a:cs typeface="Meiryo" charset="-128"/>
              </a:rPr>
              <a:t>本格的な冬がやってまいります。冬の消費電力削減のため、全社員が一丸となって省エネに取り組みましょう。上手な省エネで、電力の安定供給と</a:t>
            </a:r>
            <a:r>
              <a:rPr kumimoji="1" lang="en-US" altLang="ja-JP" sz="705" dirty="0">
                <a:solidFill>
                  <a:schemeClr val="tx1">
                    <a:lumMod val="75000"/>
                    <a:lumOff val="25000"/>
                  </a:schemeClr>
                </a:solidFill>
                <a:latin typeface="Meiryo" charset="-128"/>
                <a:ea typeface="Meiryo" charset="-128"/>
                <a:cs typeface="Meiryo" charset="-128"/>
              </a:rPr>
              <a:t>CO2</a:t>
            </a:r>
            <a:r>
              <a:rPr kumimoji="1" lang="ja-JP" altLang="en-US" sz="705" dirty="0">
                <a:solidFill>
                  <a:schemeClr val="tx1">
                    <a:lumMod val="75000"/>
                    <a:lumOff val="25000"/>
                  </a:schemeClr>
                </a:solidFill>
                <a:latin typeface="Meiryo" charset="-128"/>
                <a:ea typeface="Meiryo" charset="-128"/>
                <a:cs typeface="Meiryo" charset="-128"/>
              </a:rPr>
              <a:t>削減をお願いします。</a:t>
            </a:r>
          </a:p>
        </p:txBody>
      </p:sp>
      <p:sp>
        <p:nvSpPr>
          <p:cNvPr id="250" name="テキスト ボックス 249"/>
          <p:cNvSpPr txBox="1"/>
          <p:nvPr/>
        </p:nvSpPr>
        <p:spPr>
          <a:xfrm>
            <a:off x="6034909" y="6183951"/>
            <a:ext cx="1997663" cy="7083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ja-JP" altLang="en-US" sz="667" dirty="0">
                <a:solidFill>
                  <a:srgbClr val="636463"/>
                </a:solidFill>
                <a:latin typeface="Meiryo" charset="-128"/>
                <a:ea typeface="Meiryo" charset="-128"/>
                <a:cs typeface="Meiryo" charset="-128"/>
              </a:rPr>
              <a:t>□ ウォームビズの徹底による暖房の停止　</a:t>
            </a:r>
          </a:p>
          <a:p>
            <a:pPr>
              <a:lnSpc>
                <a:spcPct val="150000"/>
              </a:lnSpc>
            </a:pPr>
            <a:r>
              <a:rPr kumimoji="1" lang="ja-JP" altLang="en-US" sz="667" dirty="0">
                <a:solidFill>
                  <a:srgbClr val="636463"/>
                </a:solidFill>
                <a:latin typeface="Meiryo" charset="-128"/>
                <a:ea typeface="Meiryo" charset="-128"/>
                <a:cs typeface="Meiryo" charset="-128"/>
              </a:rPr>
              <a:t>    つける場合も</a:t>
            </a:r>
            <a:r>
              <a:rPr kumimoji="1" lang="en-US" altLang="ja-JP" sz="667" dirty="0">
                <a:solidFill>
                  <a:srgbClr val="636463"/>
                </a:solidFill>
                <a:latin typeface="Meiryo" charset="-128"/>
                <a:ea typeface="Meiryo" charset="-128"/>
                <a:cs typeface="Meiryo" charset="-128"/>
              </a:rPr>
              <a:t>19℃</a:t>
            </a:r>
            <a:r>
              <a:rPr kumimoji="1" lang="ja-JP" altLang="en-US" sz="667" dirty="0">
                <a:solidFill>
                  <a:srgbClr val="636463"/>
                </a:solidFill>
                <a:latin typeface="Meiryo" charset="-128"/>
                <a:ea typeface="Meiryo" charset="-128"/>
                <a:cs typeface="Meiryo" charset="-128"/>
              </a:rPr>
              <a:t>以下を目安に</a:t>
            </a:r>
          </a:p>
          <a:p>
            <a:pPr>
              <a:lnSpc>
                <a:spcPct val="150000"/>
              </a:lnSpc>
            </a:pPr>
            <a:r>
              <a:rPr kumimoji="1" lang="ja-JP" altLang="en-US" sz="667" dirty="0">
                <a:solidFill>
                  <a:srgbClr val="636463"/>
                </a:solidFill>
                <a:latin typeface="Meiryo" charset="-128"/>
                <a:ea typeface="Meiryo" charset="-128"/>
                <a:cs typeface="Meiryo" charset="-128"/>
              </a:rPr>
              <a:t>□ 廊下等の電灯を最小限に</a:t>
            </a:r>
          </a:p>
          <a:p>
            <a:pPr>
              <a:lnSpc>
                <a:spcPct val="150000"/>
              </a:lnSpc>
            </a:pPr>
            <a:r>
              <a:rPr kumimoji="1" lang="ja-JP" altLang="en-US" sz="667" dirty="0">
                <a:solidFill>
                  <a:srgbClr val="636463"/>
                </a:solidFill>
                <a:latin typeface="Meiryo" charset="-128"/>
                <a:ea typeface="Meiryo" charset="-128"/>
                <a:cs typeface="Meiryo" charset="-128"/>
              </a:rPr>
              <a:t>□ 使用していない部屋やスペースの電灯を切る</a:t>
            </a:r>
          </a:p>
        </p:txBody>
      </p:sp>
      <p:sp>
        <p:nvSpPr>
          <p:cNvPr id="251" name="テキスト ボックス 250"/>
          <p:cNvSpPr txBox="1"/>
          <p:nvPr/>
        </p:nvSpPr>
        <p:spPr>
          <a:xfrm>
            <a:off x="8107803" y="6183951"/>
            <a:ext cx="1827744" cy="7083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ja-JP" altLang="en-US" sz="667" dirty="0">
                <a:solidFill>
                  <a:srgbClr val="636463"/>
                </a:solidFill>
                <a:latin typeface="Meiryo" charset="-128"/>
                <a:ea typeface="Meiryo" charset="-128"/>
                <a:cs typeface="Meiryo" charset="-128"/>
              </a:rPr>
              <a:t>□ 昼休みの消灯の徹底</a:t>
            </a:r>
          </a:p>
          <a:p>
            <a:pPr>
              <a:lnSpc>
                <a:spcPct val="150000"/>
              </a:lnSpc>
            </a:pPr>
            <a:r>
              <a:rPr kumimoji="1" lang="ja-JP" altLang="en-US" sz="667" dirty="0">
                <a:solidFill>
                  <a:srgbClr val="636463"/>
                </a:solidFill>
                <a:latin typeface="Meiryo" charset="-128"/>
                <a:ea typeface="Meiryo" charset="-128"/>
                <a:cs typeface="Meiryo" charset="-128"/>
              </a:rPr>
              <a:t>□ エレベーターの稼働台数を最小限にし、</a:t>
            </a:r>
          </a:p>
          <a:p>
            <a:pPr>
              <a:lnSpc>
                <a:spcPct val="150000"/>
              </a:lnSpc>
            </a:pPr>
            <a:r>
              <a:rPr kumimoji="1" lang="ja-JP" altLang="en-US" sz="667" dirty="0">
                <a:solidFill>
                  <a:srgbClr val="636463"/>
                </a:solidFill>
                <a:latin typeface="Meiryo" charset="-128"/>
                <a:ea typeface="Meiryo" charset="-128"/>
                <a:cs typeface="Meiryo" charset="-128"/>
              </a:rPr>
              <a:t>    可能な限り階段を使用する</a:t>
            </a:r>
          </a:p>
          <a:p>
            <a:pPr>
              <a:lnSpc>
                <a:spcPct val="150000"/>
              </a:lnSpc>
            </a:pPr>
            <a:r>
              <a:rPr kumimoji="1" lang="ja-JP" altLang="en-US" sz="667" dirty="0">
                <a:solidFill>
                  <a:srgbClr val="636463"/>
                </a:solidFill>
                <a:latin typeface="Meiryo" charset="-128"/>
                <a:ea typeface="Meiryo" charset="-128"/>
                <a:cs typeface="Meiryo" charset="-128"/>
              </a:rPr>
              <a:t>□ コピー機、複合機の稼働台数を最小限に</a:t>
            </a:r>
          </a:p>
        </p:txBody>
      </p:sp>
      <p:pic>
        <p:nvPicPr>
          <p:cNvPr id="18" name="図 17">
            <a:extLst>
              <a:ext uri="{FF2B5EF4-FFF2-40B4-BE49-F238E27FC236}">
                <a16:creationId xmlns:a16="http://schemas.microsoft.com/office/drawing/2014/main" id="{AE11B9A3-04C8-4992-B29D-CD4F48329DB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3982" y="829866"/>
            <a:ext cx="505533" cy="4189606"/>
          </a:xfrm>
          <a:prstGeom prst="rect">
            <a:avLst/>
          </a:prstGeom>
        </p:spPr>
      </p:pic>
      <p:pic>
        <p:nvPicPr>
          <p:cNvPr id="19" name="図 18">
            <a:extLst>
              <a:ext uri="{FF2B5EF4-FFF2-40B4-BE49-F238E27FC236}">
                <a16:creationId xmlns:a16="http://schemas.microsoft.com/office/drawing/2014/main" id="{D0F0FB6F-34C6-4B96-8CD8-0BD888AF179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73650" y="829866"/>
            <a:ext cx="505533" cy="41896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40117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" name="図 35">
            <a:extLst>
              <a:ext uri="{FF2B5EF4-FFF2-40B4-BE49-F238E27FC236}">
                <a16:creationId xmlns:a16="http://schemas.microsoft.com/office/drawing/2014/main" id="{5D43773D-D1FB-43B2-872E-D604643C0BA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5679" y="594893"/>
            <a:ext cx="2384353" cy="3761263"/>
          </a:xfrm>
          <a:prstGeom prst="rect">
            <a:avLst/>
          </a:prstGeom>
        </p:spPr>
      </p:pic>
      <p:pic>
        <p:nvPicPr>
          <p:cNvPr id="37" name="図 36">
            <a:extLst>
              <a:ext uri="{FF2B5EF4-FFF2-40B4-BE49-F238E27FC236}">
                <a16:creationId xmlns:a16="http://schemas.microsoft.com/office/drawing/2014/main" id="{01B82EDA-509F-4254-BC00-0261CDC68D3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1030" y="6070194"/>
            <a:ext cx="3827853" cy="36517"/>
          </a:xfrm>
          <a:prstGeom prst="rect">
            <a:avLst/>
          </a:prstGeom>
        </p:spPr>
      </p:pic>
      <p:sp>
        <p:nvSpPr>
          <p:cNvPr id="38" name="テキスト ボックス 37">
            <a:extLst>
              <a:ext uri="{FF2B5EF4-FFF2-40B4-BE49-F238E27FC236}">
                <a16:creationId xmlns:a16="http://schemas.microsoft.com/office/drawing/2014/main" id="{3AA32489-84D2-44D2-858A-4B9C74A01841}"/>
              </a:ext>
            </a:extLst>
          </p:cNvPr>
          <p:cNvSpPr txBox="1"/>
          <p:nvPr/>
        </p:nvSpPr>
        <p:spPr>
          <a:xfrm>
            <a:off x="2344972" y="4553201"/>
            <a:ext cx="227485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600" b="1" spc="211" dirty="0">
                <a:solidFill>
                  <a:srgbClr val="F49800"/>
                </a:solidFill>
                <a:latin typeface="Meiryo" charset="-128"/>
                <a:ea typeface="Meiryo" charset="-128"/>
                <a:cs typeface="Meiryo" charset="-128"/>
              </a:rPr>
              <a:t>冬の省エネのお願い</a:t>
            </a:r>
          </a:p>
        </p:txBody>
      </p:sp>
      <p:sp>
        <p:nvSpPr>
          <p:cNvPr id="39" name="テキスト ボックス 38">
            <a:extLst>
              <a:ext uri="{FF2B5EF4-FFF2-40B4-BE49-F238E27FC236}">
                <a16:creationId xmlns:a16="http://schemas.microsoft.com/office/drawing/2014/main" id="{CF067D6A-A39E-472C-BB7B-06CDCF839EC9}"/>
              </a:ext>
            </a:extLst>
          </p:cNvPr>
          <p:cNvSpPr txBox="1"/>
          <p:nvPr/>
        </p:nvSpPr>
        <p:spPr>
          <a:xfrm>
            <a:off x="2356906" y="4856300"/>
            <a:ext cx="2279336" cy="9060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ja-JP" altLang="en-US" sz="705" dirty="0">
                <a:solidFill>
                  <a:schemeClr val="tx1">
                    <a:lumMod val="75000"/>
                    <a:lumOff val="25000"/>
                  </a:schemeClr>
                </a:solidFill>
                <a:latin typeface="Meiryo" charset="-128"/>
                <a:ea typeface="Meiryo" charset="-128"/>
                <a:cs typeface="Meiryo" charset="-128"/>
              </a:rPr>
              <a:t>社員の皆様お疲れ様です。</a:t>
            </a:r>
          </a:p>
          <a:p>
            <a:pPr>
              <a:lnSpc>
                <a:spcPct val="150000"/>
              </a:lnSpc>
            </a:pPr>
            <a:r>
              <a:rPr kumimoji="1" lang="ja-JP" altLang="en-US" sz="705" dirty="0">
                <a:solidFill>
                  <a:schemeClr val="tx1">
                    <a:lumMod val="75000"/>
                    <a:lumOff val="25000"/>
                  </a:schemeClr>
                </a:solidFill>
                <a:latin typeface="Meiryo" charset="-128"/>
                <a:ea typeface="Meiryo" charset="-128"/>
                <a:cs typeface="Meiryo" charset="-128"/>
              </a:rPr>
              <a:t>本格的な冬がやってまいります。冬の消費電力削減のため、全社員が一丸となって省エネに取り組みましょう。上手な省エネで、電力の安定供給と</a:t>
            </a:r>
            <a:r>
              <a:rPr kumimoji="1" lang="en-US" altLang="ja-JP" sz="705" dirty="0">
                <a:solidFill>
                  <a:schemeClr val="tx1">
                    <a:lumMod val="75000"/>
                    <a:lumOff val="25000"/>
                  </a:schemeClr>
                </a:solidFill>
                <a:latin typeface="Meiryo" charset="-128"/>
                <a:ea typeface="Meiryo" charset="-128"/>
                <a:cs typeface="Meiryo" charset="-128"/>
              </a:rPr>
              <a:t>CO2</a:t>
            </a:r>
            <a:r>
              <a:rPr kumimoji="1" lang="ja-JP" altLang="en-US" sz="705" dirty="0">
                <a:solidFill>
                  <a:schemeClr val="tx1">
                    <a:lumMod val="75000"/>
                    <a:lumOff val="25000"/>
                  </a:schemeClr>
                </a:solidFill>
                <a:latin typeface="Meiryo" charset="-128"/>
                <a:ea typeface="Meiryo" charset="-128"/>
                <a:cs typeface="Meiryo" charset="-128"/>
              </a:rPr>
              <a:t>削減をお願いします。</a:t>
            </a:r>
          </a:p>
        </p:txBody>
      </p:sp>
      <p:sp>
        <p:nvSpPr>
          <p:cNvPr id="40" name="テキスト ボックス 39">
            <a:extLst>
              <a:ext uri="{FF2B5EF4-FFF2-40B4-BE49-F238E27FC236}">
                <a16:creationId xmlns:a16="http://schemas.microsoft.com/office/drawing/2014/main" id="{61227AB8-6E16-409C-8C84-EB94E6E015D8}"/>
              </a:ext>
            </a:extLst>
          </p:cNvPr>
          <p:cNvSpPr txBox="1"/>
          <p:nvPr/>
        </p:nvSpPr>
        <p:spPr>
          <a:xfrm>
            <a:off x="700909" y="6183951"/>
            <a:ext cx="1997663" cy="7083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ja-JP" altLang="en-US" sz="667" dirty="0">
                <a:solidFill>
                  <a:srgbClr val="636463"/>
                </a:solidFill>
                <a:latin typeface="Meiryo" charset="-128"/>
                <a:ea typeface="Meiryo" charset="-128"/>
                <a:cs typeface="Meiryo" charset="-128"/>
              </a:rPr>
              <a:t>□ ウォームビズの徹底による暖房の停止　</a:t>
            </a:r>
          </a:p>
          <a:p>
            <a:pPr>
              <a:lnSpc>
                <a:spcPct val="150000"/>
              </a:lnSpc>
            </a:pPr>
            <a:r>
              <a:rPr kumimoji="1" lang="ja-JP" altLang="en-US" sz="667" dirty="0">
                <a:solidFill>
                  <a:srgbClr val="636463"/>
                </a:solidFill>
                <a:latin typeface="Meiryo" charset="-128"/>
                <a:ea typeface="Meiryo" charset="-128"/>
                <a:cs typeface="Meiryo" charset="-128"/>
              </a:rPr>
              <a:t>    つける場合も</a:t>
            </a:r>
            <a:r>
              <a:rPr kumimoji="1" lang="en-US" altLang="ja-JP" sz="667" dirty="0">
                <a:solidFill>
                  <a:srgbClr val="636463"/>
                </a:solidFill>
                <a:latin typeface="Meiryo" charset="-128"/>
                <a:ea typeface="Meiryo" charset="-128"/>
                <a:cs typeface="Meiryo" charset="-128"/>
              </a:rPr>
              <a:t>19℃</a:t>
            </a:r>
            <a:r>
              <a:rPr kumimoji="1" lang="ja-JP" altLang="en-US" sz="667" dirty="0">
                <a:solidFill>
                  <a:srgbClr val="636463"/>
                </a:solidFill>
                <a:latin typeface="Meiryo" charset="-128"/>
                <a:ea typeface="Meiryo" charset="-128"/>
                <a:cs typeface="Meiryo" charset="-128"/>
              </a:rPr>
              <a:t>以下を目安に</a:t>
            </a:r>
          </a:p>
          <a:p>
            <a:pPr>
              <a:lnSpc>
                <a:spcPct val="150000"/>
              </a:lnSpc>
            </a:pPr>
            <a:r>
              <a:rPr kumimoji="1" lang="ja-JP" altLang="en-US" sz="667" dirty="0">
                <a:solidFill>
                  <a:srgbClr val="636463"/>
                </a:solidFill>
                <a:latin typeface="Meiryo" charset="-128"/>
                <a:ea typeface="Meiryo" charset="-128"/>
                <a:cs typeface="Meiryo" charset="-128"/>
              </a:rPr>
              <a:t>□ 廊下等の電灯を最小限に</a:t>
            </a:r>
          </a:p>
          <a:p>
            <a:pPr>
              <a:lnSpc>
                <a:spcPct val="150000"/>
              </a:lnSpc>
            </a:pPr>
            <a:r>
              <a:rPr kumimoji="1" lang="ja-JP" altLang="en-US" sz="667" dirty="0">
                <a:solidFill>
                  <a:srgbClr val="636463"/>
                </a:solidFill>
                <a:latin typeface="Meiryo" charset="-128"/>
                <a:ea typeface="Meiryo" charset="-128"/>
                <a:cs typeface="Meiryo" charset="-128"/>
              </a:rPr>
              <a:t>□ 使用していない部屋やスペースの電灯を切る</a:t>
            </a:r>
          </a:p>
        </p:txBody>
      </p:sp>
      <p:sp>
        <p:nvSpPr>
          <p:cNvPr id="41" name="テキスト ボックス 40">
            <a:extLst>
              <a:ext uri="{FF2B5EF4-FFF2-40B4-BE49-F238E27FC236}">
                <a16:creationId xmlns:a16="http://schemas.microsoft.com/office/drawing/2014/main" id="{B518D0F2-C6BB-4C24-BC14-E43E2D7A8E70}"/>
              </a:ext>
            </a:extLst>
          </p:cNvPr>
          <p:cNvSpPr txBox="1"/>
          <p:nvPr/>
        </p:nvSpPr>
        <p:spPr>
          <a:xfrm>
            <a:off x="2773803" y="6183951"/>
            <a:ext cx="1827744" cy="7083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ja-JP" altLang="en-US" sz="667" dirty="0">
                <a:solidFill>
                  <a:srgbClr val="636463"/>
                </a:solidFill>
                <a:latin typeface="Meiryo" charset="-128"/>
                <a:ea typeface="Meiryo" charset="-128"/>
                <a:cs typeface="Meiryo" charset="-128"/>
              </a:rPr>
              <a:t>□ 昼休みの消灯の徹底</a:t>
            </a:r>
          </a:p>
          <a:p>
            <a:pPr>
              <a:lnSpc>
                <a:spcPct val="150000"/>
              </a:lnSpc>
            </a:pPr>
            <a:r>
              <a:rPr kumimoji="1" lang="ja-JP" altLang="en-US" sz="667" dirty="0">
                <a:solidFill>
                  <a:srgbClr val="636463"/>
                </a:solidFill>
                <a:latin typeface="Meiryo" charset="-128"/>
                <a:ea typeface="Meiryo" charset="-128"/>
                <a:cs typeface="Meiryo" charset="-128"/>
              </a:rPr>
              <a:t>□ エレベーターの稼働台数を最小限にし、</a:t>
            </a:r>
          </a:p>
          <a:p>
            <a:pPr>
              <a:lnSpc>
                <a:spcPct val="150000"/>
              </a:lnSpc>
            </a:pPr>
            <a:r>
              <a:rPr kumimoji="1" lang="ja-JP" altLang="en-US" sz="667" dirty="0">
                <a:solidFill>
                  <a:srgbClr val="636463"/>
                </a:solidFill>
                <a:latin typeface="Meiryo" charset="-128"/>
                <a:ea typeface="Meiryo" charset="-128"/>
                <a:cs typeface="Meiryo" charset="-128"/>
              </a:rPr>
              <a:t>    可能な限り階段を使用する</a:t>
            </a:r>
          </a:p>
          <a:p>
            <a:pPr>
              <a:lnSpc>
                <a:spcPct val="150000"/>
              </a:lnSpc>
            </a:pPr>
            <a:r>
              <a:rPr kumimoji="1" lang="ja-JP" altLang="en-US" sz="667" dirty="0">
                <a:solidFill>
                  <a:srgbClr val="636463"/>
                </a:solidFill>
                <a:latin typeface="Meiryo" charset="-128"/>
                <a:ea typeface="Meiryo" charset="-128"/>
                <a:cs typeface="Meiryo" charset="-128"/>
              </a:rPr>
              <a:t>□ コピー機、複合機の稼働台数を最小限に</a:t>
            </a:r>
          </a:p>
        </p:txBody>
      </p:sp>
      <p:pic>
        <p:nvPicPr>
          <p:cNvPr id="42" name="図 41">
            <a:extLst>
              <a:ext uri="{FF2B5EF4-FFF2-40B4-BE49-F238E27FC236}">
                <a16:creationId xmlns:a16="http://schemas.microsoft.com/office/drawing/2014/main" id="{0C48F063-A0E5-4952-9D20-CB94E162C86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19679" y="594893"/>
            <a:ext cx="2384353" cy="3761263"/>
          </a:xfrm>
          <a:prstGeom prst="rect">
            <a:avLst/>
          </a:prstGeom>
        </p:spPr>
      </p:pic>
      <p:pic>
        <p:nvPicPr>
          <p:cNvPr id="43" name="図 42">
            <a:extLst>
              <a:ext uri="{FF2B5EF4-FFF2-40B4-BE49-F238E27FC236}">
                <a16:creationId xmlns:a16="http://schemas.microsoft.com/office/drawing/2014/main" id="{F7BDB659-2203-4AD5-A054-C9CD7439CA4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5030" y="6070194"/>
            <a:ext cx="3827853" cy="36517"/>
          </a:xfrm>
          <a:prstGeom prst="rect">
            <a:avLst/>
          </a:prstGeom>
        </p:spPr>
      </p:pic>
      <p:sp>
        <p:nvSpPr>
          <p:cNvPr id="44" name="テキスト ボックス 43">
            <a:extLst>
              <a:ext uri="{FF2B5EF4-FFF2-40B4-BE49-F238E27FC236}">
                <a16:creationId xmlns:a16="http://schemas.microsoft.com/office/drawing/2014/main" id="{74E40EAA-17DA-47B0-889C-8F4C55A9BF17}"/>
              </a:ext>
            </a:extLst>
          </p:cNvPr>
          <p:cNvSpPr txBox="1"/>
          <p:nvPr/>
        </p:nvSpPr>
        <p:spPr>
          <a:xfrm>
            <a:off x="7678972" y="4553201"/>
            <a:ext cx="227485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600" b="1" spc="211" dirty="0">
                <a:solidFill>
                  <a:srgbClr val="F49800"/>
                </a:solidFill>
                <a:latin typeface="Meiryo" charset="-128"/>
                <a:ea typeface="Meiryo" charset="-128"/>
                <a:cs typeface="Meiryo" charset="-128"/>
              </a:rPr>
              <a:t>冬の省エネのお願い</a:t>
            </a:r>
          </a:p>
        </p:txBody>
      </p:sp>
      <p:sp>
        <p:nvSpPr>
          <p:cNvPr id="45" name="テキスト ボックス 44">
            <a:extLst>
              <a:ext uri="{FF2B5EF4-FFF2-40B4-BE49-F238E27FC236}">
                <a16:creationId xmlns:a16="http://schemas.microsoft.com/office/drawing/2014/main" id="{F4F52DBA-8A65-473D-9A24-74B6450F8076}"/>
              </a:ext>
            </a:extLst>
          </p:cNvPr>
          <p:cNvSpPr txBox="1"/>
          <p:nvPr/>
        </p:nvSpPr>
        <p:spPr>
          <a:xfrm>
            <a:off x="7690906" y="4856300"/>
            <a:ext cx="2279336" cy="9060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ja-JP" altLang="en-US" sz="705" dirty="0">
                <a:solidFill>
                  <a:schemeClr val="tx1">
                    <a:lumMod val="75000"/>
                    <a:lumOff val="25000"/>
                  </a:schemeClr>
                </a:solidFill>
                <a:latin typeface="Meiryo" charset="-128"/>
                <a:ea typeface="Meiryo" charset="-128"/>
                <a:cs typeface="Meiryo" charset="-128"/>
              </a:rPr>
              <a:t>社員の皆様お疲れ様です。</a:t>
            </a:r>
          </a:p>
          <a:p>
            <a:pPr>
              <a:lnSpc>
                <a:spcPct val="150000"/>
              </a:lnSpc>
            </a:pPr>
            <a:r>
              <a:rPr kumimoji="1" lang="ja-JP" altLang="en-US" sz="705" dirty="0">
                <a:solidFill>
                  <a:schemeClr val="tx1">
                    <a:lumMod val="75000"/>
                    <a:lumOff val="25000"/>
                  </a:schemeClr>
                </a:solidFill>
                <a:latin typeface="Meiryo" charset="-128"/>
                <a:ea typeface="Meiryo" charset="-128"/>
                <a:cs typeface="Meiryo" charset="-128"/>
              </a:rPr>
              <a:t>本格的な冬がやってまいります。冬の消費電力削減のため、全社員が一丸となって省エネに取り組みましょう。上手な省エネで、電力の安定供給と</a:t>
            </a:r>
            <a:r>
              <a:rPr kumimoji="1" lang="en-US" altLang="ja-JP" sz="705" dirty="0">
                <a:solidFill>
                  <a:schemeClr val="tx1">
                    <a:lumMod val="75000"/>
                    <a:lumOff val="25000"/>
                  </a:schemeClr>
                </a:solidFill>
                <a:latin typeface="Meiryo" charset="-128"/>
                <a:ea typeface="Meiryo" charset="-128"/>
                <a:cs typeface="Meiryo" charset="-128"/>
              </a:rPr>
              <a:t>CO2</a:t>
            </a:r>
            <a:r>
              <a:rPr kumimoji="1" lang="ja-JP" altLang="en-US" sz="705" dirty="0">
                <a:solidFill>
                  <a:schemeClr val="tx1">
                    <a:lumMod val="75000"/>
                    <a:lumOff val="25000"/>
                  </a:schemeClr>
                </a:solidFill>
                <a:latin typeface="Meiryo" charset="-128"/>
                <a:ea typeface="Meiryo" charset="-128"/>
                <a:cs typeface="Meiryo" charset="-128"/>
              </a:rPr>
              <a:t>削減をお願いします。</a:t>
            </a:r>
          </a:p>
        </p:txBody>
      </p:sp>
      <p:sp>
        <p:nvSpPr>
          <p:cNvPr id="46" name="テキスト ボックス 45">
            <a:extLst>
              <a:ext uri="{FF2B5EF4-FFF2-40B4-BE49-F238E27FC236}">
                <a16:creationId xmlns:a16="http://schemas.microsoft.com/office/drawing/2014/main" id="{C622FE6C-07E7-44CE-BF3A-04C9414A4E20}"/>
              </a:ext>
            </a:extLst>
          </p:cNvPr>
          <p:cNvSpPr txBox="1"/>
          <p:nvPr/>
        </p:nvSpPr>
        <p:spPr>
          <a:xfrm>
            <a:off x="6034909" y="6183951"/>
            <a:ext cx="1997663" cy="7083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ja-JP" altLang="en-US" sz="667" dirty="0">
                <a:solidFill>
                  <a:srgbClr val="636463"/>
                </a:solidFill>
                <a:latin typeface="Meiryo" charset="-128"/>
                <a:ea typeface="Meiryo" charset="-128"/>
                <a:cs typeface="Meiryo" charset="-128"/>
              </a:rPr>
              <a:t>□ ウォームビズの徹底による暖房の停止　</a:t>
            </a:r>
          </a:p>
          <a:p>
            <a:pPr>
              <a:lnSpc>
                <a:spcPct val="150000"/>
              </a:lnSpc>
            </a:pPr>
            <a:r>
              <a:rPr kumimoji="1" lang="ja-JP" altLang="en-US" sz="667" dirty="0">
                <a:solidFill>
                  <a:srgbClr val="636463"/>
                </a:solidFill>
                <a:latin typeface="Meiryo" charset="-128"/>
                <a:ea typeface="Meiryo" charset="-128"/>
                <a:cs typeface="Meiryo" charset="-128"/>
              </a:rPr>
              <a:t>    つける場合も</a:t>
            </a:r>
            <a:r>
              <a:rPr kumimoji="1" lang="en-US" altLang="ja-JP" sz="667" dirty="0">
                <a:solidFill>
                  <a:srgbClr val="636463"/>
                </a:solidFill>
                <a:latin typeface="Meiryo" charset="-128"/>
                <a:ea typeface="Meiryo" charset="-128"/>
                <a:cs typeface="Meiryo" charset="-128"/>
              </a:rPr>
              <a:t>19℃</a:t>
            </a:r>
            <a:r>
              <a:rPr kumimoji="1" lang="ja-JP" altLang="en-US" sz="667" dirty="0">
                <a:solidFill>
                  <a:srgbClr val="636463"/>
                </a:solidFill>
                <a:latin typeface="Meiryo" charset="-128"/>
                <a:ea typeface="Meiryo" charset="-128"/>
                <a:cs typeface="Meiryo" charset="-128"/>
              </a:rPr>
              <a:t>以下を目安に</a:t>
            </a:r>
          </a:p>
          <a:p>
            <a:pPr>
              <a:lnSpc>
                <a:spcPct val="150000"/>
              </a:lnSpc>
            </a:pPr>
            <a:r>
              <a:rPr kumimoji="1" lang="ja-JP" altLang="en-US" sz="667" dirty="0">
                <a:solidFill>
                  <a:srgbClr val="636463"/>
                </a:solidFill>
                <a:latin typeface="Meiryo" charset="-128"/>
                <a:ea typeface="Meiryo" charset="-128"/>
                <a:cs typeface="Meiryo" charset="-128"/>
              </a:rPr>
              <a:t>□ 廊下等の電灯を最小限に</a:t>
            </a:r>
          </a:p>
          <a:p>
            <a:pPr>
              <a:lnSpc>
                <a:spcPct val="150000"/>
              </a:lnSpc>
            </a:pPr>
            <a:r>
              <a:rPr kumimoji="1" lang="ja-JP" altLang="en-US" sz="667" dirty="0">
                <a:solidFill>
                  <a:srgbClr val="636463"/>
                </a:solidFill>
                <a:latin typeface="Meiryo" charset="-128"/>
                <a:ea typeface="Meiryo" charset="-128"/>
                <a:cs typeface="Meiryo" charset="-128"/>
              </a:rPr>
              <a:t>□ 使用していない部屋やスペースの電灯を切る</a:t>
            </a:r>
          </a:p>
        </p:txBody>
      </p:sp>
      <p:sp>
        <p:nvSpPr>
          <p:cNvPr id="47" name="テキスト ボックス 46">
            <a:extLst>
              <a:ext uri="{FF2B5EF4-FFF2-40B4-BE49-F238E27FC236}">
                <a16:creationId xmlns:a16="http://schemas.microsoft.com/office/drawing/2014/main" id="{18385355-4DFA-4337-BF15-FED42B7C5F2C}"/>
              </a:ext>
            </a:extLst>
          </p:cNvPr>
          <p:cNvSpPr txBox="1"/>
          <p:nvPr/>
        </p:nvSpPr>
        <p:spPr>
          <a:xfrm>
            <a:off x="8107803" y="6183951"/>
            <a:ext cx="1827744" cy="7083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ja-JP" altLang="en-US" sz="667" dirty="0">
                <a:solidFill>
                  <a:srgbClr val="636463"/>
                </a:solidFill>
                <a:latin typeface="Meiryo" charset="-128"/>
                <a:ea typeface="Meiryo" charset="-128"/>
                <a:cs typeface="Meiryo" charset="-128"/>
              </a:rPr>
              <a:t>□ 昼休みの消灯の徹底</a:t>
            </a:r>
          </a:p>
          <a:p>
            <a:pPr>
              <a:lnSpc>
                <a:spcPct val="150000"/>
              </a:lnSpc>
            </a:pPr>
            <a:r>
              <a:rPr kumimoji="1" lang="ja-JP" altLang="en-US" sz="667" dirty="0">
                <a:solidFill>
                  <a:srgbClr val="636463"/>
                </a:solidFill>
                <a:latin typeface="Meiryo" charset="-128"/>
                <a:ea typeface="Meiryo" charset="-128"/>
                <a:cs typeface="Meiryo" charset="-128"/>
              </a:rPr>
              <a:t>□ エレベーターの稼働台数を最小限にし、</a:t>
            </a:r>
          </a:p>
          <a:p>
            <a:pPr>
              <a:lnSpc>
                <a:spcPct val="150000"/>
              </a:lnSpc>
            </a:pPr>
            <a:r>
              <a:rPr kumimoji="1" lang="ja-JP" altLang="en-US" sz="667" dirty="0">
                <a:solidFill>
                  <a:srgbClr val="636463"/>
                </a:solidFill>
                <a:latin typeface="Meiryo" charset="-128"/>
                <a:ea typeface="Meiryo" charset="-128"/>
                <a:cs typeface="Meiryo" charset="-128"/>
              </a:rPr>
              <a:t>    可能な限り階段を使用する</a:t>
            </a:r>
          </a:p>
          <a:p>
            <a:pPr>
              <a:lnSpc>
                <a:spcPct val="150000"/>
              </a:lnSpc>
            </a:pPr>
            <a:r>
              <a:rPr kumimoji="1" lang="ja-JP" altLang="en-US" sz="667" dirty="0">
                <a:solidFill>
                  <a:srgbClr val="636463"/>
                </a:solidFill>
                <a:latin typeface="Meiryo" charset="-128"/>
                <a:ea typeface="Meiryo" charset="-128"/>
                <a:cs typeface="Meiryo" charset="-128"/>
              </a:rPr>
              <a:t>□ コピー機、複合機の稼働台数を最小限に</a:t>
            </a:r>
          </a:p>
        </p:txBody>
      </p:sp>
      <p:pic>
        <p:nvPicPr>
          <p:cNvPr id="48" name="図 47">
            <a:extLst>
              <a:ext uri="{FF2B5EF4-FFF2-40B4-BE49-F238E27FC236}">
                <a16:creationId xmlns:a16="http://schemas.microsoft.com/office/drawing/2014/main" id="{D692EE96-242E-41CD-AAD0-EA6DF0AE19C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3982" y="829866"/>
            <a:ext cx="505533" cy="4189606"/>
          </a:xfrm>
          <a:prstGeom prst="rect">
            <a:avLst/>
          </a:prstGeom>
        </p:spPr>
      </p:pic>
      <p:pic>
        <p:nvPicPr>
          <p:cNvPr id="49" name="図 48">
            <a:extLst>
              <a:ext uri="{FF2B5EF4-FFF2-40B4-BE49-F238E27FC236}">
                <a16:creationId xmlns:a16="http://schemas.microsoft.com/office/drawing/2014/main" id="{5F65B8CD-6E07-44F1-A9C6-5C09554E245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73650" y="829866"/>
            <a:ext cx="505533" cy="4189606"/>
          </a:xfrm>
          <a:prstGeom prst="rect">
            <a:avLst/>
          </a:prstGeom>
        </p:spPr>
      </p:pic>
      <p:sp>
        <p:nvSpPr>
          <p:cNvPr id="50" name="正方形/長方形 49">
            <a:extLst>
              <a:ext uri="{FF2B5EF4-FFF2-40B4-BE49-F238E27FC236}">
                <a16:creationId xmlns:a16="http://schemas.microsoft.com/office/drawing/2014/main" id="{233ADAEE-D126-499E-B404-4BD6D5E1F395}"/>
              </a:ext>
            </a:extLst>
          </p:cNvPr>
          <p:cNvSpPr/>
          <p:nvPr/>
        </p:nvSpPr>
        <p:spPr>
          <a:xfrm rot="10800000">
            <a:off x="-1" y="-1"/>
            <a:ext cx="10691813" cy="7559675"/>
          </a:xfrm>
          <a:prstGeom prst="rect">
            <a:avLst/>
          </a:prstGeom>
          <a:solidFill>
            <a:schemeClr val="tx1">
              <a:lumMod val="95000"/>
              <a:lumOff val="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896" dirty="0">
              <a:latin typeface="+mn-ea"/>
            </a:endParaRPr>
          </a:p>
        </p:txBody>
      </p:sp>
      <p:sp>
        <p:nvSpPr>
          <p:cNvPr id="51" name="正方形/長方形 50">
            <a:extLst>
              <a:ext uri="{FF2B5EF4-FFF2-40B4-BE49-F238E27FC236}">
                <a16:creationId xmlns:a16="http://schemas.microsoft.com/office/drawing/2014/main" id="{256A105D-DAAD-4E04-A486-7A3C47E4DA87}"/>
              </a:ext>
            </a:extLst>
          </p:cNvPr>
          <p:cNvSpPr/>
          <p:nvPr/>
        </p:nvSpPr>
        <p:spPr>
          <a:xfrm>
            <a:off x="2344973" y="4594766"/>
            <a:ext cx="2291270" cy="1190183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kumimoji="1" lang="ja-JP" altLang="en-US" sz="1200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文字を変更することが可能です</a:t>
            </a:r>
          </a:p>
        </p:txBody>
      </p:sp>
      <p:sp>
        <p:nvSpPr>
          <p:cNvPr id="52" name="正方形/長方形 51">
            <a:extLst>
              <a:ext uri="{FF2B5EF4-FFF2-40B4-BE49-F238E27FC236}">
                <a16:creationId xmlns:a16="http://schemas.microsoft.com/office/drawing/2014/main" id="{B47B0383-0546-47C0-9F6F-B5832A7E5FF3}"/>
              </a:ext>
            </a:extLst>
          </p:cNvPr>
          <p:cNvSpPr/>
          <p:nvPr/>
        </p:nvSpPr>
        <p:spPr>
          <a:xfrm>
            <a:off x="700909" y="6183950"/>
            <a:ext cx="3862581" cy="655232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00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文字を変更することが可能です</a:t>
            </a:r>
          </a:p>
        </p:txBody>
      </p:sp>
      <p:sp>
        <p:nvSpPr>
          <p:cNvPr id="53" name="正方形/長方形 52">
            <a:extLst>
              <a:ext uri="{FF2B5EF4-FFF2-40B4-BE49-F238E27FC236}">
                <a16:creationId xmlns:a16="http://schemas.microsoft.com/office/drawing/2014/main" id="{6FF54C7B-E84B-4075-B0AB-E0A18C6879D8}"/>
              </a:ext>
            </a:extLst>
          </p:cNvPr>
          <p:cNvSpPr/>
          <p:nvPr/>
        </p:nvSpPr>
        <p:spPr>
          <a:xfrm>
            <a:off x="1119744" y="777474"/>
            <a:ext cx="708828" cy="4467784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rtlCol="0" anchor="ctr"/>
          <a:lstStyle/>
          <a:p>
            <a:pPr algn="ctr"/>
            <a:r>
              <a:rPr kumimoji="1" lang="ja-JP" altLang="en-US" sz="1200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タイトルを変更することが可能です</a:t>
            </a:r>
          </a:p>
        </p:txBody>
      </p:sp>
      <p:sp>
        <p:nvSpPr>
          <p:cNvPr id="54" name="正方形/長方形 53">
            <a:extLst>
              <a:ext uri="{FF2B5EF4-FFF2-40B4-BE49-F238E27FC236}">
                <a16:creationId xmlns:a16="http://schemas.microsoft.com/office/drawing/2014/main" id="{D2F3A43C-BBD4-4DB8-9F9C-A0432F9D0902}"/>
              </a:ext>
            </a:extLst>
          </p:cNvPr>
          <p:cNvSpPr/>
          <p:nvPr/>
        </p:nvSpPr>
        <p:spPr>
          <a:xfrm>
            <a:off x="7691672" y="4594766"/>
            <a:ext cx="2291270" cy="1190183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kumimoji="1" lang="ja-JP" altLang="en-US" sz="1200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文字を変更することが可能です</a:t>
            </a:r>
          </a:p>
        </p:txBody>
      </p:sp>
      <p:sp>
        <p:nvSpPr>
          <p:cNvPr id="55" name="正方形/長方形 54">
            <a:extLst>
              <a:ext uri="{FF2B5EF4-FFF2-40B4-BE49-F238E27FC236}">
                <a16:creationId xmlns:a16="http://schemas.microsoft.com/office/drawing/2014/main" id="{7EC8498F-D2A4-49DD-8A3C-9024873F746E}"/>
              </a:ext>
            </a:extLst>
          </p:cNvPr>
          <p:cNvSpPr/>
          <p:nvPr/>
        </p:nvSpPr>
        <p:spPr>
          <a:xfrm>
            <a:off x="6047608" y="6183950"/>
            <a:ext cx="3862581" cy="655232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00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文字を変更することが可能です</a:t>
            </a:r>
          </a:p>
        </p:txBody>
      </p:sp>
      <p:sp>
        <p:nvSpPr>
          <p:cNvPr id="56" name="正方形/長方形 55">
            <a:extLst>
              <a:ext uri="{FF2B5EF4-FFF2-40B4-BE49-F238E27FC236}">
                <a16:creationId xmlns:a16="http://schemas.microsoft.com/office/drawing/2014/main" id="{704A0472-FCE1-4047-B064-F1F3815D4EA9}"/>
              </a:ext>
            </a:extLst>
          </p:cNvPr>
          <p:cNvSpPr/>
          <p:nvPr/>
        </p:nvSpPr>
        <p:spPr>
          <a:xfrm>
            <a:off x="6466443" y="777474"/>
            <a:ext cx="708828" cy="4467784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rtlCol="0" anchor="ctr"/>
          <a:lstStyle/>
          <a:p>
            <a:pPr algn="ctr"/>
            <a:r>
              <a:rPr kumimoji="1" lang="ja-JP" altLang="en-US" sz="1200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タイトルを変更することが可能です</a:t>
            </a:r>
          </a:p>
        </p:txBody>
      </p:sp>
      <p:sp>
        <p:nvSpPr>
          <p:cNvPr id="57" name="正方形/長方形 56">
            <a:extLst>
              <a:ext uri="{FF2B5EF4-FFF2-40B4-BE49-F238E27FC236}">
                <a16:creationId xmlns:a16="http://schemas.microsoft.com/office/drawing/2014/main" id="{DB15E95E-5A23-4E44-B290-831F395283C5}"/>
              </a:ext>
            </a:extLst>
          </p:cNvPr>
          <p:cNvSpPr/>
          <p:nvPr/>
        </p:nvSpPr>
        <p:spPr>
          <a:xfrm>
            <a:off x="2248341" y="780549"/>
            <a:ext cx="2427331" cy="3575607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00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写真を変更することが可能です</a:t>
            </a:r>
          </a:p>
        </p:txBody>
      </p:sp>
      <p:sp>
        <p:nvSpPr>
          <p:cNvPr id="58" name="正方形/長方形 57">
            <a:extLst>
              <a:ext uri="{FF2B5EF4-FFF2-40B4-BE49-F238E27FC236}">
                <a16:creationId xmlns:a16="http://schemas.microsoft.com/office/drawing/2014/main" id="{6AC84D16-FE6E-4A30-AAE8-C30CB3A67FD9}"/>
              </a:ext>
            </a:extLst>
          </p:cNvPr>
          <p:cNvSpPr/>
          <p:nvPr/>
        </p:nvSpPr>
        <p:spPr>
          <a:xfrm>
            <a:off x="7591866" y="780549"/>
            <a:ext cx="2427331" cy="3575607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00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写真を変更することが可能です</a:t>
            </a:r>
          </a:p>
        </p:txBody>
      </p:sp>
    </p:spTree>
    <p:extLst>
      <p:ext uri="{BB962C8B-B14F-4D97-AF65-F5344CB8AC3E}">
        <p14:creationId xmlns:p14="http://schemas.microsoft.com/office/powerpoint/2010/main" val="16792130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テキスト ボックス 16"/>
          <p:cNvSpPr txBox="1"/>
          <p:nvPr/>
        </p:nvSpPr>
        <p:spPr>
          <a:xfrm>
            <a:off x="1093637" y="895364"/>
            <a:ext cx="8556388" cy="2253876"/>
          </a:xfrm>
          <a:prstGeom prst="rect">
            <a:avLst/>
          </a:prstGeom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 anchor="t">
            <a:noAutofit/>
          </a:bodyPr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ja-JP" sz="1762" b="1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POP</a:t>
            </a:r>
            <a:r>
              <a:rPr lang="ja-JP" altLang="en-US" sz="1762" b="1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・チラシ工房 ご利用上の注意事項</a:t>
            </a:r>
          </a:p>
          <a:p>
            <a:pPr>
              <a:lnSpc>
                <a:spcPct val="150000"/>
              </a:lnSpc>
            </a:pPr>
            <a:endParaRPr lang="ja-JP" altLang="en-US" sz="1175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1175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■推奨環境</a:t>
            </a:r>
          </a:p>
          <a:p>
            <a:pPr>
              <a:lnSpc>
                <a:spcPct val="150000"/>
              </a:lnSpc>
            </a:pPr>
            <a:r>
              <a:rPr lang="ja-JP" altLang="en-US" sz="1175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・チラシを編集いただくには、事前に</a:t>
            </a:r>
            <a:r>
              <a:rPr lang="en-US" altLang="ja-JP" sz="1175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PowerPoint</a:t>
            </a:r>
            <a:r>
              <a:rPr lang="ja-JP" altLang="en-US" sz="1175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をインストールが必要となります。</a:t>
            </a:r>
          </a:p>
          <a:p>
            <a:pPr>
              <a:lnSpc>
                <a:spcPct val="150000"/>
              </a:lnSpc>
            </a:pPr>
            <a:endParaRPr lang="ja-JP" altLang="en-US" sz="1175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1175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■手書きフォントについて</a:t>
            </a:r>
          </a:p>
          <a:p>
            <a:pPr>
              <a:lnSpc>
                <a:spcPct val="150000"/>
              </a:lnSpc>
            </a:pPr>
            <a:r>
              <a:rPr lang="ja-JP" altLang="en-US" sz="1175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・フォントのダウンロードおよびインストールはご利用される方の責任において行ってください。</a:t>
            </a:r>
          </a:p>
          <a:p>
            <a:pPr>
              <a:lnSpc>
                <a:spcPct val="150000"/>
              </a:lnSpc>
            </a:pPr>
            <a:r>
              <a:rPr lang="ja-JP" altLang="en-US" sz="1175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・フォントの使用について、いかなる保証も行いません。フォントの規約をよく確認の上ご使用ください。</a:t>
            </a:r>
          </a:p>
          <a:p>
            <a:pPr>
              <a:lnSpc>
                <a:spcPct val="150000"/>
              </a:lnSpc>
            </a:pPr>
            <a:r>
              <a:rPr lang="ja-JP" altLang="en-US" sz="1175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・発生したいかなる損害</a:t>
            </a:r>
            <a:r>
              <a:rPr lang="en-US" altLang="ja-JP" sz="1175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(</a:t>
            </a:r>
            <a:r>
              <a:rPr lang="ja-JP" altLang="en-US" sz="1175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データ損失等を含む</a:t>
            </a:r>
            <a:r>
              <a:rPr lang="en-US" altLang="ja-JP" sz="1175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)</a:t>
            </a:r>
            <a:r>
              <a:rPr lang="ja-JP" altLang="en-US" sz="1175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について、責任を負いません。</a:t>
            </a:r>
          </a:p>
          <a:p>
            <a:pPr>
              <a:lnSpc>
                <a:spcPct val="150000"/>
              </a:lnSpc>
            </a:pPr>
            <a:r>
              <a:rPr lang="ja-JP" altLang="en-US" sz="1175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・本フォントに関するサポートについてはすべて未保証とさせていただきます。</a:t>
            </a:r>
          </a:p>
          <a:p>
            <a:pPr>
              <a:lnSpc>
                <a:spcPct val="150000"/>
              </a:lnSpc>
            </a:pPr>
            <a:r>
              <a:rPr lang="ja-JP" altLang="en-US" sz="1175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・漢字によってはうまく表示されない場合があります。</a:t>
            </a:r>
          </a:p>
          <a:p>
            <a:pPr>
              <a:lnSpc>
                <a:spcPct val="150000"/>
              </a:lnSpc>
            </a:pPr>
            <a:r>
              <a:rPr lang="ja-JP" altLang="en-US" sz="1175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・アプリケーションによっては正常に動作しない場合があります。</a:t>
            </a:r>
          </a:p>
          <a:p>
            <a:pPr>
              <a:lnSpc>
                <a:spcPct val="150000"/>
              </a:lnSpc>
            </a:pPr>
            <a:r>
              <a:rPr lang="ja-JP" altLang="en-US" sz="1175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・印刷はお客さまご自身でお願いいたします。</a:t>
            </a:r>
            <a:endParaRPr lang="en-US" altLang="ja-JP" sz="1175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endParaRPr lang="en-US" altLang="ja-JP" sz="1175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endParaRPr lang="ja-JP" altLang="en-US" sz="1175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1175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以上</a:t>
            </a:r>
          </a:p>
          <a:p>
            <a:pPr>
              <a:lnSpc>
                <a:spcPct val="150000"/>
              </a:lnSpc>
            </a:pPr>
            <a:endParaRPr lang="ja-JP" altLang="en-US" sz="1175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2858047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ホワイ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ホワイト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ホワイ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401</TotalTime>
  <Words>590</Words>
  <Application>Microsoft Office PowerPoint</Application>
  <PresentationFormat>ユーザー設定</PresentationFormat>
  <Paragraphs>68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10" baseType="lpstr">
      <vt:lpstr>ＭＳ Ｐゴシック</vt:lpstr>
      <vt:lpstr>Meiryo</vt:lpstr>
      <vt:lpstr>游ゴシック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fukui</dc:creator>
  <cp:lastModifiedBy>y-kohori</cp:lastModifiedBy>
  <cp:revision>61</cp:revision>
  <dcterms:created xsi:type="dcterms:W3CDTF">2016-11-25T08:55:21Z</dcterms:created>
  <dcterms:modified xsi:type="dcterms:W3CDTF">2018-01-30T09:01:10Z</dcterms:modified>
</cp:coreProperties>
</file>