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5"/>
  </p:handoutMasterIdLst>
  <p:sldIdLst>
    <p:sldId id="258" r:id="rId2"/>
    <p:sldId id="256" r:id="rId3"/>
    <p:sldId id="259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BF97"/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50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564" y="120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3" d="100"/>
          <a:sy n="93" d="100"/>
        </p:scale>
        <p:origin x="2880" y="91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FAA78-ABD7-41FD-A64C-4B33A9D1B3DD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F9B015-A314-417E-B7BA-8FFD93C440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37995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624" y="-72554"/>
            <a:ext cx="5499227" cy="771530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034" y="-72554"/>
            <a:ext cx="5499227" cy="771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538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359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15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7847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5745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3780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70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170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702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7786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9459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2186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4593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/>
          <p:cNvSpPr txBox="1"/>
          <p:nvPr/>
        </p:nvSpPr>
        <p:spPr>
          <a:xfrm>
            <a:off x="3302614" y="5240963"/>
            <a:ext cx="1649613" cy="1032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566" dirty="0">
                <a:latin typeface="+mn-ea"/>
              </a:rPr>
              <a:t>年齢・経験は不問！学業と両立したい学生さんや、子育ての合間に短時間で勤務したい主婦の方も、空いた時間に働いてみませんか。</a:t>
            </a:r>
            <a:r>
              <a:rPr lang="en-US" altLang="ja-JP" sz="566" dirty="0">
                <a:latin typeface="+mn-ea"/>
              </a:rPr>
              <a:t>4.5</a:t>
            </a:r>
            <a:r>
              <a:rPr lang="ja-JP" altLang="en-US" sz="566" dirty="0">
                <a:latin typeface="+mn-ea"/>
              </a:rPr>
              <a:t>時間以上の勤務ならまかない付きなので、食費も節約できますよ。店長をはじめ、アットホームな雰囲気のスタッフばかりなので、飲食店アルバイトの初心者さんも安心。もちろん希望次第で、社員登用制度あり。まずはお気軽にお問い合わせください。</a:t>
            </a:r>
            <a:endParaRPr lang="en-US" altLang="ja-JP" sz="566" dirty="0">
              <a:latin typeface="+mn-ea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430018" y="5285292"/>
            <a:ext cx="1337336" cy="92856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18244" y="6953199"/>
            <a:ext cx="1878462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spc="-106" dirty="0">
                <a:solidFill>
                  <a:schemeClr val="bg1"/>
                </a:solidFill>
                <a:latin typeface="+mn-ea"/>
              </a:rPr>
              <a:t>サンプルの店名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373942" y="6879606"/>
            <a:ext cx="3107059" cy="506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7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707" dirty="0">
                <a:solidFill>
                  <a:schemeClr val="bg1"/>
                </a:solidFill>
                <a:latin typeface="+mn-ea"/>
              </a:rPr>
              <a:t>000-0000</a:t>
            </a:r>
            <a:r>
              <a:rPr kumimoji="1" lang="ja-JP" altLang="en-US" sz="707" dirty="0">
                <a:solidFill>
                  <a:schemeClr val="bg1"/>
                </a:solidFill>
                <a:latin typeface="+mn-ea"/>
              </a:rPr>
              <a:t> 〇〇県〇〇市〇〇区</a:t>
            </a:r>
            <a:r>
              <a:rPr kumimoji="1" lang="en-US" altLang="ja-JP" sz="707" dirty="0">
                <a:solidFill>
                  <a:schemeClr val="bg1"/>
                </a:solidFill>
                <a:latin typeface="+mn-ea"/>
              </a:rPr>
              <a:t>000-000</a:t>
            </a:r>
            <a:r>
              <a:rPr kumimoji="1" lang="ja-JP" altLang="en-US" sz="849" dirty="0">
                <a:solidFill>
                  <a:schemeClr val="bg1"/>
                </a:solidFill>
                <a:latin typeface="+mn-ea"/>
              </a:rPr>
              <a:t>　</a:t>
            </a:r>
            <a:endParaRPr kumimoji="1" lang="en-US" altLang="ja-JP" sz="849" dirty="0">
              <a:solidFill>
                <a:schemeClr val="bg1"/>
              </a:solidFill>
              <a:latin typeface="+mn-ea"/>
            </a:endParaRPr>
          </a:p>
          <a:p>
            <a:r>
              <a:rPr kumimoji="1" lang="en-US" altLang="ja-JP" sz="990" dirty="0">
                <a:solidFill>
                  <a:schemeClr val="bg1"/>
                </a:solidFill>
                <a:latin typeface="+mn-ea"/>
              </a:rPr>
              <a:t>TEL:0000-000-00000</a:t>
            </a:r>
            <a:endParaRPr kumimoji="1" lang="en-US" altLang="ja-JP" sz="849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849" dirty="0">
                <a:solidFill>
                  <a:schemeClr val="bg1"/>
                </a:solidFill>
                <a:latin typeface="+mn-ea"/>
              </a:rPr>
              <a:t>営業時間：</a:t>
            </a:r>
            <a:r>
              <a:rPr kumimoji="1" lang="en-US" altLang="ja-JP" sz="849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849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849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849" dirty="0">
                <a:solidFill>
                  <a:schemeClr val="bg1"/>
                </a:solidFill>
                <a:latin typeface="+mn-ea"/>
              </a:rPr>
              <a:t>　定休日：〇曜日</a:t>
            </a:r>
            <a:endParaRPr kumimoji="1" lang="en-US" altLang="ja-JP" sz="849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91" y="343348"/>
            <a:ext cx="5051557" cy="388349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03" y="359363"/>
            <a:ext cx="4532177" cy="3670137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741" y="1110562"/>
            <a:ext cx="948245" cy="874971"/>
          </a:xfrm>
          <a:prstGeom prst="rect">
            <a:avLst/>
          </a:prstGeom>
        </p:spPr>
      </p:pic>
      <p:grpSp>
        <p:nvGrpSpPr>
          <p:cNvPr id="19" name="グループ化 18"/>
          <p:cNvGrpSpPr/>
          <p:nvPr/>
        </p:nvGrpSpPr>
        <p:grpSpPr>
          <a:xfrm>
            <a:off x="402109" y="4562786"/>
            <a:ext cx="550151" cy="201145"/>
            <a:chOff x="557511" y="6344663"/>
            <a:chExt cx="778091" cy="284483"/>
          </a:xfrm>
        </p:grpSpPr>
        <p:sp>
          <p:nvSpPr>
            <p:cNvPr id="15" name="正方形/長方形 14"/>
            <p:cNvSpPr/>
            <p:nvPr/>
          </p:nvSpPr>
          <p:spPr>
            <a:xfrm>
              <a:off x="592952" y="6359188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73">
                <a:latin typeface="+mn-ea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557511" y="6344663"/>
              <a:ext cx="778091" cy="284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707" b="1" dirty="0">
                  <a:solidFill>
                    <a:schemeClr val="bg1"/>
                  </a:solidFill>
                  <a:latin typeface="+mn-ea"/>
                </a:rPr>
                <a:t>仕事内容</a:t>
              </a:r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402109" y="4779502"/>
            <a:ext cx="550151" cy="201145"/>
            <a:chOff x="557511" y="6344663"/>
            <a:chExt cx="778091" cy="284483"/>
          </a:xfrm>
        </p:grpSpPr>
        <p:sp>
          <p:nvSpPr>
            <p:cNvPr id="23" name="正方形/長方形 22"/>
            <p:cNvSpPr/>
            <p:nvPr/>
          </p:nvSpPr>
          <p:spPr>
            <a:xfrm>
              <a:off x="592952" y="6359188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73">
                <a:latin typeface="+mn-ea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557511" y="6344663"/>
              <a:ext cx="778091" cy="284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707" b="1" dirty="0">
                  <a:solidFill>
                    <a:schemeClr val="bg1"/>
                  </a:solidFill>
                  <a:latin typeface="+mn-ea"/>
                </a:rPr>
                <a:t>応募条件</a:t>
              </a:r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402109" y="4996217"/>
            <a:ext cx="550151" cy="201145"/>
            <a:chOff x="557511" y="6344663"/>
            <a:chExt cx="778091" cy="284483"/>
          </a:xfrm>
        </p:grpSpPr>
        <p:sp>
          <p:nvSpPr>
            <p:cNvPr id="26" name="正方形/長方形 25"/>
            <p:cNvSpPr/>
            <p:nvPr/>
          </p:nvSpPr>
          <p:spPr>
            <a:xfrm>
              <a:off x="592952" y="6359188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73">
                <a:latin typeface="+mn-ea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557511" y="6344663"/>
              <a:ext cx="778091" cy="284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707" b="1" dirty="0">
                  <a:solidFill>
                    <a:schemeClr val="bg1"/>
                  </a:solidFill>
                  <a:latin typeface="+mn-ea"/>
                </a:rPr>
                <a:t>勤務時間</a:t>
              </a:r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2693616" y="4779502"/>
            <a:ext cx="550151" cy="201145"/>
            <a:chOff x="557511" y="6344663"/>
            <a:chExt cx="778091" cy="284483"/>
          </a:xfrm>
        </p:grpSpPr>
        <p:sp>
          <p:nvSpPr>
            <p:cNvPr id="32" name="正方形/長方形 31"/>
            <p:cNvSpPr/>
            <p:nvPr/>
          </p:nvSpPr>
          <p:spPr>
            <a:xfrm>
              <a:off x="592952" y="6359188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73">
                <a:latin typeface="+mn-ea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557511" y="6344663"/>
              <a:ext cx="778091" cy="284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707" b="1" dirty="0">
                  <a:solidFill>
                    <a:schemeClr val="bg1"/>
                  </a:solidFill>
                  <a:latin typeface="+mn-ea"/>
                </a:rPr>
                <a:t>福利厚生</a:t>
              </a:r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2711669" y="4562786"/>
            <a:ext cx="458780" cy="201145"/>
            <a:chOff x="3911602" y="7217457"/>
            <a:chExt cx="648862" cy="284483"/>
          </a:xfrm>
        </p:grpSpPr>
        <p:sp>
          <p:nvSpPr>
            <p:cNvPr id="35" name="正方形/長方形 34"/>
            <p:cNvSpPr/>
            <p:nvPr/>
          </p:nvSpPr>
          <p:spPr>
            <a:xfrm>
              <a:off x="3922661" y="7231982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73">
                <a:latin typeface="+mn-ea"/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3911602" y="7217457"/>
              <a:ext cx="648862" cy="284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707" b="1" dirty="0">
                  <a:solidFill>
                    <a:schemeClr val="bg1"/>
                  </a:solidFill>
                  <a:latin typeface="+mn-ea"/>
                </a:rPr>
                <a:t>給　与</a:t>
              </a:r>
            </a:p>
          </p:txBody>
        </p:sp>
      </p:grpSp>
      <p:sp>
        <p:nvSpPr>
          <p:cNvPr id="39" name="テキスト ボックス 38"/>
          <p:cNvSpPr txBox="1"/>
          <p:nvPr/>
        </p:nvSpPr>
        <p:spPr>
          <a:xfrm>
            <a:off x="895368" y="4561899"/>
            <a:ext cx="1646605" cy="201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7" b="1" dirty="0">
                <a:latin typeface="+mn-ea"/>
              </a:rPr>
              <a:t>ホールスタッフ・キッチンスタッフ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895368" y="4779751"/>
            <a:ext cx="1120820" cy="201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7" b="1" dirty="0">
                <a:latin typeface="+mn-ea"/>
              </a:rPr>
              <a:t>18</a:t>
            </a:r>
            <a:r>
              <a:rPr kumimoji="1" lang="ja-JP" altLang="en-US" sz="707" b="1" dirty="0">
                <a:latin typeface="+mn-ea"/>
              </a:rPr>
              <a:t>歳</a:t>
            </a:r>
            <a:r>
              <a:rPr kumimoji="1" lang="en-US" altLang="ja-JP" sz="707" b="1" dirty="0">
                <a:latin typeface="+mn-ea"/>
              </a:rPr>
              <a:t>〜45</a:t>
            </a:r>
            <a:r>
              <a:rPr kumimoji="1" lang="ja-JP" altLang="en-US" sz="707" b="1" dirty="0">
                <a:latin typeface="+mn-ea"/>
              </a:rPr>
              <a:t>歳くらいまで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895368" y="4997603"/>
            <a:ext cx="2271776" cy="201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7" b="1" dirty="0">
                <a:latin typeface="+mn-ea"/>
              </a:rPr>
              <a:t>11:00〜23:00</a:t>
            </a:r>
            <a:r>
              <a:rPr kumimoji="1" lang="ja-JP" altLang="en-US" sz="707" b="1" dirty="0">
                <a:latin typeface="+mn-ea"/>
              </a:rPr>
              <a:t>（シフト制）</a:t>
            </a:r>
            <a:r>
              <a:rPr kumimoji="1" lang="en-US" altLang="ja-JP" sz="707" b="1" dirty="0">
                <a:latin typeface="+mn-ea"/>
              </a:rPr>
              <a:t>※1</a:t>
            </a:r>
            <a:r>
              <a:rPr kumimoji="1" lang="ja-JP" altLang="en-US" sz="707" b="1" dirty="0">
                <a:latin typeface="+mn-ea"/>
              </a:rPr>
              <a:t>日</a:t>
            </a:r>
            <a:r>
              <a:rPr kumimoji="1" lang="en-US" altLang="ja-JP" sz="707" b="1" dirty="0">
                <a:latin typeface="+mn-ea"/>
              </a:rPr>
              <a:t>2h〜</a:t>
            </a:r>
            <a:r>
              <a:rPr kumimoji="1" lang="ja-JP" altLang="en-US" sz="707" b="1" dirty="0" err="1">
                <a:latin typeface="+mn-ea"/>
              </a:rPr>
              <a:t>、</a:t>
            </a:r>
            <a:r>
              <a:rPr kumimoji="1" lang="ja-JP" altLang="en-US" sz="707" b="1" dirty="0">
                <a:latin typeface="+mn-ea"/>
              </a:rPr>
              <a:t>週</a:t>
            </a:r>
            <a:r>
              <a:rPr kumimoji="1" lang="en-US" altLang="ja-JP" sz="707" b="1" dirty="0">
                <a:latin typeface="+mn-ea"/>
              </a:rPr>
              <a:t>2</a:t>
            </a:r>
            <a:r>
              <a:rPr kumimoji="1" lang="ja-JP" altLang="en-US" sz="707" b="1" dirty="0">
                <a:latin typeface="+mn-ea"/>
              </a:rPr>
              <a:t>日</a:t>
            </a:r>
            <a:r>
              <a:rPr kumimoji="1" lang="en-US" altLang="ja-JP" sz="707" b="1" dirty="0">
                <a:latin typeface="+mn-ea"/>
              </a:rPr>
              <a:t>〜OK</a:t>
            </a:r>
            <a:endParaRPr kumimoji="1" lang="ja-JP" altLang="en-US" sz="707" b="1" dirty="0">
              <a:latin typeface="+mn-ea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158743" y="4561899"/>
            <a:ext cx="704039" cy="201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7" b="1" dirty="0">
                <a:latin typeface="+mn-ea"/>
              </a:rPr>
              <a:t>時給</a:t>
            </a:r>
            <a:r>
              <a:rPr kumimoji="1" lang="en-US" altLang="ja-JP" sz="707" b="1" dirty="0">
                <a:latin typeface="+mn-ea"/>
              </a:rPr>
              <a:t>900</a:t>
            </a:r>
            <a:r>
              <a:rPr kumimoji="1" lang="ja-JP" altLang="en-US" sz="707" b="1" dirty="0">
                <a:latin typeface="+mn-ea"/>
              </a:rPr>
              <a:t>円</a:t>
            </a:r>
            <a:r>
              <a:rPr kumimoji="1" lang="en-US" altLang="ja-JP" sz="707" b="1" dirty="0">
                <a:latin typeface="+mn-ea"/>
              </a:rPr>
              <a:t>〜</a:t>
            </a:r>
            <a:endParaRPr kumimoji="1" lang="ja-JP" altLang="en-US" sz="707" b="1" dirty="0">
              <a:latin typeface="+mn-ea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3158743" y="4779751"/>
            <a:ext cx="1098378" cy="201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交通費支給、制服貸与</a:t>
            </a:r>
            <a:endParaRPr kumimoji="1" lang="ja-JP" altLang="en-US" sz="707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1934733" y="5285292"/>
            <a:ext cx="1337336" cy="92856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45" name="四角形: 角を丸くする 44"/>
          <p:cNvSpPr/>
          <p:nvPr/>
        </p:nvSpPr>
        <p:spPr>
          <a:xfrm>
            <a:off x="2891993" y="6528768"/>
            <a:ext cx="1995670" cy="19572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latin typeface="+mn-ea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976755" y="6543970"/>
            <a:ext cx="1874231" cy="2120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78" b="1" dirty="0">
                <a:latin typeface="+mn-ea"/>
              </a:rPr>
              <a:t>詳しくは下記までお問合せください！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8658920" y="5240963"/>
            <a:ext cx="1649613" cy="1032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566" dirty="0">
                <a:latin typeface="+mn-ea"/>
              </a:rPr>
              <a:t>年齢・経験は不問！学業と両立したい学生さんや、子育ての合間に短時間で勤務したい主婦の方も、空いた時間に働いてみませんか。</a:t>
            </a:r>
            <a:r>
              <a:rPr lang="en-US" altLang="ja-JP" sz="566" dirty="0">
                <a:latin typeface="+mn-ea"/>
              </a:rPr>
              <a:t>4.5</a:t>
            </a:r>
            <a:r>
              <a:rPr lang="ja-JP" altLang="en-US" sz="566" dirty="0">
                <a:latin typeface="+mn-ea"/>
              </a:rPr>
              <a:t>時間以上の勤務ならまかない付きなので、食費も節約できますよ。店長をはじめ、アットホームな雰囲気のスタッフばかりなので、飲食店アルバイトの初心者さんも安心。もちろん希望次第で、社員登用制度あり。まずはお気軽にお問い合わせください。</a:t>
            </a:r>
            <a:endParaRPr lang="en-US" altLang="ja-JP" sz="566" dirty="0">
              <a:latin typeface="+mn-ea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5786324" y="5285292"/>
            <a:ext cx="1337336" cy="92856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074550" y="6953199"/>
            <a:ext cx="1878462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spc="-106" dirty="0">
                <a:solidFill>
                  <a:schemeClr val="bg1"/>
                </a:solidFill>
                <a:latin typeface="+mn-ea"/>
              </a:rPr>
              <a:t>サンプルの店名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730248" y="6879606"/>
            <a:ext cx="3107059" cy="506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7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707" dirty="0">
                <a:solidFill>
                  <a:schemeClr val="bg1"/>
                </a:solidFill>
                <a:latin typeface="+mn-ea"/>
              </a:rPr>
              <a:t>000-0000</a:t>
            </a:r>
            <a:r>
              <a:rPr kumimoji="1" lang="ja-JP" altLang="en-US" sz="707" dirty="0">
                <a:solidFill>
                  <a:schemeClr val="bg1"/>
                </a:solidFill>
                <a:latin typeface="+mn-ea"/>
              </a:rPr>
              <a:t> 〇〇県〇〇市〇〇区</a:t>
            </a:r>
            <a:r>
              <a:rPr kumimoji="1" lang="en-US" altLang="ja-JP" sz="707" dirty="0">
                <a:solidFill>
                  <a:schemeClr val="bg1"/>
                </a:solidFill>
                <a:latin typeface="+mn-ea"/>
              </a:rPr>
              <a:t>000-000</a:t>
            </a:r>
            <a:r>
              <a:rPr kumimoji="1" lang="ja-JP" altLang="en-US" sz="849" dirty="0">
                <a:solidFill>
                  <a:schemeClr val="bg1"/>
                </a:solidFill>
                <a:latin typeface="+mn-ea"/>
              </a:rPr>
              <a:t>　</a:t>
            </a:r>
            <a:endParaRPr kumimoji="1" lang="en-US" altLang="ja-JP" sz="849" dirty="0">
              <a:solidFill>
                <a:schemeClr val="bg1"/>
              </a:solidFill>
              <a:latin typeface="+mn-ea"/>
            </a:endParaRPr>
          </a:p>
          <a:p>
            <a:r>
              <a:rPr kumimoji="1" lang="en-US" altLang="ja-JP" sz="990" dirty="0">
                <a:solidFill>
                  <a:schemeClr val="bg1"/>
                </a:solidFill>
                <a:latin typeface="+mn-ea"/>
              </a:rPr>
              <a:t>TEL:0000-000-00000</a:t>
            </a:r>
            <a:endParaRPr kumimoji="1" lang="en-US" altLang="ja-JP" sz="849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849" dirty="0">
                <a:solidFill>
                  <a:schemeClr val="bg1"/>
                </a:solidFill>
                <a:latin typeface="+mn-ea"/>
              </a:rPr>
              <a:t>営業時間：</a:t>
            </a:r>
            <a:r>
              <a:rPr kumimoji="1" lang="en-US" altLang="ja-JP" sz="849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849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849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849" dirty="0">
                <a:solidFill>
                  <a:schemeClr val="bg1"/>
                </a:solidFill>
                <a:latin typeface="+mn-ea"/>
              </a:rPr>
              <a:t>　定休日：〇曜日</a:t>
            </a:r>
            <a:endParaRPr kumimoji="1" lang="en-US" altLang="ja-JP" sz="849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49" name="図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297" y="343348"/>
            <a:ext cx="5051557" cy="3883492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1109" y="359363"/>
            <a:ext cx="4532177" cy="3670137"/>
          </a:xfrm>
          <a:prstGeom prst="rect">
            <a:avLst/>
          </a:prstGeom>
        </p:spPr>
      </p:pic>
      <p:pic>
        <p:nvPicPr>
          <p:cNvPr id="51" name="図 5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5047" y="1110562"/>
            <a:ext cx="948245" cy="874971"/>
          </a:xfrm>
          <a:prstGeom prst="rect">
            <a:avLst/>
          </a:prstGeom>
        </p:spPr>
      </p:pic>
      <p:grpSp>
        <p:nvGrpSpPr>
          <p:cNvPr id="52" name="グループ化 51"/>
          <p:cNvGrpSpPr/>
          <p:nvPr/>
        </p:nvGrpSpPr>
        <p:grpSpPr>
          <a:xfrm>
            <a:off x="5758415" y="4562786"/>
            <a:ext cx="550151" cy="201145"/>
            <a:chOff x="557511" y="6344663"/>
            <a:chExt cx="778091" cy="284483"/>
          </a:xfrm>
        </p:grpSpPr>
        <p:sp>
          <p:nvSpPr>
            <p:cNvPr id="53" name="正方形/長方形 52"/>
            <p:cNvSpPr/>
            <p:nvPr/>
          </p:nvSpPr>
          <p:spPr>
            <a:xfrm>
              <a:off x="592952" y="6359188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73">
                <a:latin typeface="+mn-ea"/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557511" y="6344663"/>
              <a:ext cx="778091" cy="284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707" b="1" dirty="0">
                  <a:solidFill>
                    <a:schemeClr val="bg1"/>
                  </a:solidFill>
                  <a:latin typeface="+mn-ea"/>
                </a:rPr>
                <a:t>仕事内容</a:t>
              </a:r>
            </a:p>
          </p:txBody>
        </p:sp>
      </p:grpSp>
      <p:grpSp>
        <p:nvGrpSpPr>
          <p:cNvPr id="55" name="グループ化 54"/>
          <p:cNvGrpSpPr/>
          <p:nvPr/>
        </p:nvGrpSpPr>
        <p:grpSpPr>
          <a:xfrm>
            <a:off x="5758415" y="4779502"/>
            <a:ext cx="550151" cy="201145"/>
            <a:chOff x="557511" y="6344663"/>
            <a:chExt cx="778091" cy="284483"/>
          </a:xfrm>
        </p:grpSpPr>
        <p:sp>
          <p:nvSpPr>
            <p:cNvPr id="56" name="正方形/長方形 55"/>
            <p:cNvSpPr/>
            <p:nvPr/>
          </p:nvSpPr>
          <p:spPr>
            <a:xfrm>
              <a:off x="592952" y="6359188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73">
                <a:latin typeface="+mn-ea"/>
              </a:endParaRPr>
            </a:p>
          </p:txBody>
        </p:sp>
        <p:sp>
          <p:nvSpPr>
            <p:cNvPr id="57" name="テキスト ボックス 56"/>
            <p:cNvSpPr txBox="1"/>
            <p:nvPr/>
          </p:nvSpPr>
          <p:spPr>
            <a:xfrm>
              <a:off x="557511" y="6344663"/>
              <a:ext cx="778091" cy="284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707" b="1" dirty="0">
                  <a:solidFill>
                    <a:schemeClr val="bg1"/>
                  </a:solidFill>
                  <a:latin typeface="+mn-ea"/>
                </a:rPr>
                <a:t>応募条件</a:t>
              </a:r>
            </a:p>
          </p:txBody>
        </p:sp>
      </p:grpSp>
      <p:grpSp>
        <p:nvGrpSpPr>
          <p:cNvPr id="58" name="グループ化 57"/>
          <p:cNvGrpSpPr/>
          <p:nvPr/>
        </p:nvGrpSpPr>
        <p:grpSpPr>
          <a:xfrm>
            <a:off x="5758415" y="4996217"/>
            <a:ext cx="550151" cy="201145"/>
            <a:chOff x="557511" y="6344663"/>
            <a:chExt cx="778091" cy="284483"/>
          </a:xfrm>
        </p:grpSpPr>
        <p:sp>
          <p:nvSpPr>
            <p:cNvPr id="59" name="正方形/長方形 58"/>
            <p:cNvSpPr/>
            <p:nvPr/>
          </p:nvSpPr>
          <p:spPr>
            <a:xfrm>
              <a:off x="592952" y="6359188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73">
                <a:latin typeface="+mn-ea"/>
              </a:endParaRPr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557511" y="6344663"/>
              <a:ext cx="778091" cy="284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707" b="1" dirty="0">
                  <a:solidFill>
                    <a:schemeClr val="bg1"/>
                  </a:solidFill>
                  <a:latin typeface="+mn-ea"/>
                </a:rPr>
                <a:t>勤務時間</a:t>
              </a:r>
            </a:p>
          </p:txBody>
        </p:sp>
      </p:grpSp>
      <p:grpSp>
        <p:nvGrpSpPr>
          <p:cNvPr id="61" name="グループ化 60"/>
          <p:cNvGrpSpPr/>
          <p:nvPr/>
        </p:nvGrpSpPr>
        <p:grpSpPr>
          <a:xfrm>
            <a:off x="8049922" y="4779502"/>
            <a:ext cx="550151" cy="201145"/>
            <a:chOff x="557511" y="6344663"/>
            <a:chExt cx="778091" cy="284483"/>
          </a:xfrm>
        </p:grpSpPr>
        <p:sp>
          <p:nvSpPr>
            <p:cNvPr id="62" name="正方形/長方形 61"/>
            <p:cNvSpPr/>
            <p:nvPr/>
          </p:nvSpPr>
          <p:spPr>
            <a:xfrm>
              <a:off x="592952" y="6359188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73">
                <a:latin typeface="+mn-ea"/>
              </a:endParaRPr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557511" y="6344663"/>
              <a:ext cx="778091" cy="284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707" b="1" dirty="0">
                  <a:solidFill>
                    <a:schemeClr val="bg1"/>
                  </a:solidFill>
                  <a:latin typeface="+mn-ea"/>
                </a:rPr>
                <a:t>福利厚生</a:t>
              </a:r>
            </a:p>
          </p:txBody>
        </p:sp>
      </p:grpSp>
      <p:grpSp>
        <p:nvGrpSpPr>
          <p:cNvPr id="64" name="グループ化 63"/>
          <p:cNvGrpSpPr/>
          <p:nvPr/>
        </p:nvGrpSpPr>
        <p:grpSpPr>
          <a:xfrm>
            <a:off x="8067975" y="4562786"/>
            <a:ext cx="458780" cy="201145"/>
            <a:chOff x="3911602" y="7217457"/>
            <a:chExt cx="648862" cy="284483"/>
          </a:xfrm>
        </p:grpSpPr>
        <p:sp>
          <p:nvSpPr>
            <p:cNvPr id="65" name="正方形/長方形 64"/>
            <p:cNvSpPr/>
            <p:nvPr/>
          </p:nvSpPr>
          <p:spPr>
            <a:xfrm>
              <a:off x="3922661" y="7231982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73">
                <a:latin typeface="+mn-ea"/>
              </a:endParaRPr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3911602" y="7217457"/>
              <a:ext cx="648862" cy="284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707" b="1" dirty="0">
                  <a:solidFill>
                    <a:schemeClr val="bg1"/>
                  </a:solidFill>
                  <a:latin typeface="+mn-ea"/>
                </a:rPr>
                <a:t>給　与</a:t>
              </a:r>
            </a:p>
          </p:txBody>
        </p:sp>
      </p:grpSp>
      <p:sp>
        <p:nvSpPr>
          <p:cNvPr id="67" name="テキスト ボックス 66"/>
          <p:cNvSpPr txBox="1"/>
          <p:nvPr/>
        </p:nvSpPr>
        <p:spPr>
          <a:xfrm>
            <a:off x="6251674" y="4561899"/>
            <a:ext cx="1646605" cy="201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7" b="1" dirty="0">
                <a:latin typeface="+mn-ea"/>
              </a:rPr>
              <a:t>ホールスタッフ・キッチンスタッフ</a:t>
            </a: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6251674" y="4779751"/>
            <a:ext cx="1120820" cy="201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7" b="1" dirty="0">
                <a:latin typeface="+mn-ea"/>
              </a:rPr>
              <a:t>18</a:t>
            </a:r>
            <a:r>
              <a:rPr kumimoji="1" lang="ja-JP" altLang="en-US" sz="707" b="1" dirty="0">
                <a:latin typeface="+mn-ea"/>
              </a:rPr>
              <a:t>歳</a:t>
            </a:r>
            <a:r>
              <a:rPr kumimoji="1" lang="en-US" altLang="ja-JP" sz="707" b="1" dirty="0">
                <a:latin typeface="+mn-ea"/>
              </a:rPr>
              <a:t>〜45</a:t>
            </a:r>
            <a:r>
              <a:rPr kumimoji="1" lang="ja-JP" altLang="en-US" sz="707" b="1" dirty="0">
                <a:latin typeface="+mn-ea"/>
              </a:rPr>
              <a:t>歳くらいまで</a:t>
            </a: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6251674" y="4997603"/>
            <a:ext cx="2271776" cy="201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7" b="1" dirty="0">
                <a:latin typeface="+mn-ea"/>
              </a:rPr>
              <a:t>11:00〜23:00</a:t>
            </a:r>
            <a:r>
              <a:rPr kumimoji="1" lang="ja-JP" altLang="en-US" sz="707" b="1" dirty="0">
                <a:latin typeface="+mn-ea"/>
              </a:rPr>
              <a:t>（シフト制）</a:t>
            </a:r>
            <a:r>
              <a:rPr kumimoji="1" lang="en-US" altLang="ja-JP" sz="707" b="1" dirty="0">
                <a:latin typeface="+mn-ea"/>
              </a:rPr>
              <a:t>※1</a:t>
            </a:r>
            <a:r>
              <a:rPr kumimoji="1" lang="ja-JP" altLang="en-US" sz="707" b="1" dirty="0">
                <a:latin typeface="+mn-ea"/>
              </a:rPr>
              <a:t>日</a:t>
            </a:r>
            <a:r>
              <a:rPr kumimoji="1" lang="en-US" altLang="ja-JP" sz="707" b="1" dirty="0">
                <a:latin typeface="+mn-ea"/>
              </a:rPr>
              <a:t>2h〜</a:t>
            </a:r>
            <a:r>
              <a:rPr kumimoji="1" lang="ja-JP" altLang="en-US" sz="707" b="1" dirty="0" err="1">
                <a:latin typeface="+mn-ea"/>
              </a:rPr>
              <a:t>、</a:t>
            </a:r>
            <a:r>
              <a:rPr kumimoji="1" lang="ja-JP" altLang="en-US" sz="707" b="1" dirty="0">
                <a:latin typeface="+mn-ea"/>
              </a:rPr>
              <a:t>週</a:t>
            </a:r>
            <a:r>
              <a:rPr kumimoji="1" lang="en-US" altLang="ja-JP" sz="707" b="1" dirty="0">
                <a:latin typeface="+mn-ea"/>
              </a:rPr>
              <a:t>2</a:t>
            </a:r>
            <a:r>
              <a:rPr kumimoji="1" lang="ja-JP" altLang="en-US" sz="707" b="1" dirty="0">
                <a:latin typeface="+mn-ea"/>
              </a:rPr>
              <a:t>日</a:t>
            </a:r>
            <a:r>
              <a:rPr kumimoji="1" lang="en-US" altLang="ja-JP" sz="707" b="1" dirty="0">
                <a:latin typeface="+mn-ea"/>
              </a:rPr>
              <a:t>〜OK</a:t>
            </a:r>
            <a:endParaRPr kumimoji="1" lang="ja-JP" altLang="en-US" sz="707" b="1" dirty="0">
              <a:latin typeface="+mn-ea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8515049" y="4561899"/>
            <a:ext cx="704039" cy="201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7" b="1" dirty="0">
                <a:latin typeface="+mn-ea"/>
              </a:rPr>
              <a:t>時給</a:t>
            </a:r>
            <a:r>
              <a:rPr kumimoji="1" lang="en-US" altLang="ja-JP" sz="707" b="1" dirty="0">
                <a:latin typeface="+mn-ea"/>
              </a:rPr>
              <a:t>900</a:t>
            </a:r>
            <a:r>
              <a:rPr kumimoji="1" lang="ja-JP" altLang="en-US" sz="707" b="1" dirty="0">
                <a:latin typeface="+mn-ea"/>
              </a:rPr>
              <a:t>円</a:t>
            </a:r>
            <a:r>
              <a:rPr kumimoji="1" lang="en-US" altLang="ja-JP" sz="707" b="1" dirty="0">
                <a:latin typeface="+mn-ea"/>
              </a:rPr>
              <a:t>〜</a:t>
            </a:r>
            <a:endParaRPr kumimoji="1" lang="ja-JP" altLang="en-US" sz="707" b="1" dirty="0">
              <a:latin typeface="+mn-ea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8515049" y="4779751"/>
            <a:ext cx="1098378" cy="201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交通費支給、制服貸与</a:t>
            </a:r>
            <a:endParaRPr kumimoji="1" lang="ja-JP" altLang="en-US" sz="707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7291039" y="5285292"/>
            <a:ext cx="1337336" cy="92856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73" name="四角形: 角を丸くする 72"/>
          <p:cNvSpPr/>
          <p:nvPr/>
        </p:nvSpPr>
        <p:spPr>
          <a:xfrm>
            <a:off x="8248299" y="6528768"/>
            <a:ext cx="1995670" cy="19572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latin typeface="+mn-ea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8333061" y="6543970"/>
            <a:ext cx="1874231" cy="2120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78" b="1" dirty="0">
                <a:latin typeface="+mn-ea"/>
              </a:rPr>
              <a:t>詳しくは下記までお問合せください！</a:t>
            </a: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テキスト ボックス 133"/>
          <p:cNvSpPr txBox="1"/>
          <p:nvPr/>
        </p:nvSpPr>
        <p:spPr>
          <a:xfrm>
            <a:off x="3302614" y="5265677"/>
            <a:ext cx="1649613" cy="876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66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年齢・経験は不問！学業と両立したい学生さんや、子育ての合間に短時間で勤務したい主婦の方も、空いた時間に働いてみませんか。</a:t>
            </a:r>
            <a:r>
              <a:rPr lang="en-US" altLang="ja-JP" sz="566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4.5</a:t>
            </a:r>
            <a:r>
              <a:rPr lang="ja-JP" altLang="en-US" sz="566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時間以上の勤務ならまかない付きなので、食費も節約できますよ。店長をはじめ、アットホームな雰囲気のスタッフばかりなので、飲食店アルバイトの初心者さんも安心。もちろん希望次第で、社員登用制度あり。まずはお気軽にお問い合わせください。</a:t>
            </a:r>
            <a:endParaRPr lang="en-US" altLang="ja-JP" sz="566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895368" y="4561899"/>
            <a:ext cx="1646605" cy="201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ホールスタッフ・キッチンスタッフ</a:t>
            </a:r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895368" y="4779751"/>
            <a:ext cx="1120820" cy="201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18</a:t>
            </a:r>
            <a:r>
              <a:rPr kumimoji="1" lang="ja-JP" altLang="en-US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</a:t>
            </a:r>
            <a:r>
              <a:rPr kumimoji="1" lang="en-US" altLang="ja-JP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〜45</a:t>
            </a:r>
            <a:r>
              <a:rPr kumimoji="1" lang="ja-JP" altLang="en-US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歳くらいまで</a:t>
            </a:r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895368" y="4997603"/>
            <a:ext cx="2271776" cy="201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11:00〜23:00</a:t>
            </a:r>
            <a:r>
              <a:rPr kumimoji="1" lang="ja-JP" altLang="en-US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（シフト制）</a:t>
            </a:r>
            <a:r>
              <a:rPr kumimoji="1" lang="en-US" altLang="ja-JP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※1</a:t>
            </a:r>
            <a:r>
              <a:rPr kumimoji="1" lang="ja-JP" altLang="en-US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日</a:t>
            </a:r>
            <a:r>
              <a:rPr kumimoji="1" lang="en-US" altLang="ja-JP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2h〜</a:t>
            </a:r>
            <a:r>
              <a:rPr kumimoji="1" lang="ja-JP" altLang="en-US" sz="707" b="1" dirty="0" err="1">
                <a:latin typeface="游ゴシック" panose="020B0400000000000000" pitchFamily="50" charset="-128"/>
                <a:ea typeface="游ゴシック" panose="020B0400000000000000" pitchFamily="50" charset="-128"/>
              </a:rPr>
              <a:t>、</a:t>
            </a:r>
            <a:r>
              <a:rPr kumimoji="1" lang="ja-JP" altLang="en-US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週</a:t>
            </a:r>
            <a:r>
              <a:rPr kumimoji="1" lang="en-US" altLang="ja-JP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  <a:r>
              <a:rPr kumimoji="1" lang="ja-JP" altLang="en-US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日</a:t>
            </a:r>
            <a:r>
              <a:rPr kumimoji="1" lang="en-US" altLang="ja-JP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〜OK</a:t>
            </a:r>
            <a:endParaRPr kumimoji="1" lang="ja-JP" altLang="en-US" sz="707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38" name="テキスト ボックス 137"/>
          <p:cNvSpPr txBox="1"/>
          <p:nvPr/>
        </p:nvSpPr>
        <p:spPr>
          <a:xfrm>
            <a:off x="3158743" y="4561899"/>
            <a:ext cx="704039" cy="201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時給</a:t>
            </a:r>
            <a:r>
              <a:rPr kumimoji="1" lang="en-US" altLang="ja-JP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900</a:t>
            </a:r>
            <a:r>
              <a:rPr kumimoji="1" lang="ja-JP" altLang="en-US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r>
              <a:rPr kumimoji="1" lang="en-US" altLang="ja-JP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〜</a:t>
            </a:r>
            <a:endParaRPr kumimoji="1" lang="ja-JP" altLang="en-US" sz="707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39" name="テキスト ボックス 138"/>
          <p:cNvSpPr txBox="1"/>
          <p:nvPr/>
        </p:nvSpPr>
        <p:spPr>
          <a:xfrm>
            <a:off x="3158743" y="4779751"/>
            <a:ext cx="1098378" cy="201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交通費支給、制服貸与</a:t>
            </a:r>
            <a:endParaRPr kumimoji="1" lang="ja-JP" altLang="en-US" sz="707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8658920" y="5265677"/>
            <a:ext cx="1649613" cy="876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66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年齢・経験は不問！学業と両立したい学生さんや、子育ての合間に短時間で勤務したい主婦の方も、空いた時間に働いてみませんか。</a:t>
            </a:r>
            <a:r>
              <a:rPr lang="en-US" altLang="ja-JP" sz="566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4.5</a:t>
            </a:r>
            <a:r>
              <a:rPr lang="ja-JP" altLang="en-US" sz="566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時間以上の勤務ならまかない付きなので、食費も節約できますよ。店長をはじめ、アットホームな雰囲気のスタッフばかりなので、飲食店アルバイトの初心者さんも安心。もちろん希望次第で、社員登用制度あり。まずはお気軽にお問い合わせください。</a:t>
            </a:r>
            <a:endParaRPr lang="en-US" altLang="ja-JP" sz="566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6251674" y="4561899"/>
            <a:ext cx="1646605" cy="201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ホールスタッフ・キッチンスタッフ</a:t>
            </a:r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6251674" y="4779751"/>
            <a:ext cx="1120820" cy="201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18</a:t>
            </a:r>
            <a:r>
              <a:rPr kumimoji="1" lang="ja-JP" altLang="en-US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</a:t>
            </a:r>
            <a:r>
              <a:rPr kumimoji="1" lang="en-US" altLang="ja-JP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〜45</a:t>
            </a:r>
            <a:r>
              <a:rPr kumimoji="1" lang="ja-JP" altLang="en-US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歳くらいまで</a:t>
            </a:r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6251674" y="4997603"/>
            <a:ext cx="2271776" cy="201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11:00〜23:00</a:t>
            </a:r>
            <a:r>
              <a:rPr kumimoji="1" lang="ja-JP" altLang="en-US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（シフト制）</a:t>
            </a:r>
            <a:r>
              <a:rPr kumimoji="1" lang="en-US" altLang="ja-JP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※1</a:t>
            </a:r>
            <a:r>
              <a:rPr kumimoji="1" lang="ja-JP" altLang="en-US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日</a:t>
            </a:r>
            <a:r>
              <a:rPr kumimoji="1" lang="en-US" altLang="ja-JP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2h〜</a:t>
            </a:r>
            <a:r>
              <a:rPr kumimoji="1" lang="ja-JP" altLang="en-US" sz="707" b="1" dirty="0" err="1">
                <a:latin typeface="游ゴシック" panose="020B0400000000000000" pitchFamily="50" charset="-128"/>
                <a:ea typeface="游ゴシック" panose="020B0400000000000000" pitchFamily="50" charset="-128"/>
              </a:rPr>
              <a:t>、</a:t>
            </a:r>
            <a:r>
              <a:rPr kumimoji="1" lang="ja-JP" altLang="en-US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週</a:t>
            </a:r>
            <a:r>
              <a:rPr kumimoji="1" lang="en-US" altLang="ja-JP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  <a:r>
              <a:rPr kumimoji="1" lang="ja-JP" altLang="en-US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日</a:t>
            </a:r>
            <a:r>
              <a:rPr kumimoji="1" lang="en-US" altLang="ja-JP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〜OK</a:t>
            </a:r>
            <a:endParaRPr kumimoji="1" lang="ja-JP" altLang="en-US" sz="707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44" name="テキスト ボックス 143"/>
          <p:cNvSpPr txBox="1"/>
          <p:nvPr/>
        </p:nvSpPr>
        <p:spPr>
          <a:xfrm>
            <a:off x="8515049" y="4561899"/>
            <a:ext cx="704039" cy="201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時給</a:t>
            </a:r>
            <a:r>
              <a:rPr kumimoji="1" lang="en-US" altLang="ja-JP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900</a:t>
            </a:r>
            <a:r>
              <a:rPr kumimoji="1" lang="ja-JP" altLang="en-US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r>
              <a:rPr kumimoji="1" lang="en-US" altLang="ja-JP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〜</a:t>
            </a:r>
            <a:endParaRPr kumimoji="1" lang="ja-JP" altLang="en-US" sz="707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45" name="テキスト ボックス 144"/>
          <p:cNvSpPr txBox="1"/>
          <p:nvPr/>
        </p:nvSpPr>
        <p:spPr>
          <a:xfrm>
            <a:off x="8515049" y="4779751"/>
            <a:ext cx="1098378" cy="201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70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交通費支給、制服貸与</a:t>
            </a:r>
            <a:endParaRPr kumimoji="1" lang="ja-JP" altLang="en-US" sz="707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430018" y="5285292"/>
            <a:ext cx="1337336" cy="92856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718244" y="6953199"/>
            <a:ext cx="1878462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spc="-106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サンプルの店名</a:t>
            </a: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2373942" y="6879606"/>
            <a:ext cx="3107059" cy="506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7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kumimoji="1" lang="en-US" altLang="ja-JP" sz="707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</a:t>
            </a:r>
            <a:r>
              <a:rPr kumimoji="1" lang="ja-JP" altLang="en-US" sz="707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〇〇県〇〇市〇〇区</a:t>
            </a:r>
            <a:r>
              <a:rPr kumimoji="1" lang="en-US" altLang="ja-JP" sz="707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</a:t>
            </a:r>
            <a:r>
              <a:rPr kumimoji="1" lang="ja-JP" altLang="en-US" sz="849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endParaRPr kumimoji="1" lang="en-US" altLang="ja-JP" sz="849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en-US" altLang="ja-JP" sz="99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TEL:0000-000-00000</a:t>
            </a:r>
            <a:endParaRPr kumimoji="1" lang="en-US" altLang="ja-JP" sz="849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sz="849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営業時間：</a:t>
            </a:r>
            <a:r>
              <a:rPr kumimoji="1" lang="en-US" altLang="ja-JP" sz="849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kumimoji="1" lang="ja-JP" altLang="en-US" sz="849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kumimoji="1" lang="en-US" altLang="ja-JP" sz="849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kumimoji="1" lang="ja-JP" altLang="en-US" sz="849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定休日：〇曜日</a:t>
            </a:r>
            <a:endParaRPr kumimoji="1" lang="en-US" altLang="ja-JP" sz="849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70" name="図 6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91" y="343348"/>
            <a:ext cx="5051557" cy="3883492"/>
          </a:xfrm>
          <a:prstGeom prst="rect">
            <a:avLst/>
          </a:prstGeom>
        </p:spPr>
      </p:pic>
      <p:pic>
        <p:nvPicPr>
          <p:cNvPr id="71" name="図 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03" y="359363"/>
            <a:ext cx="4532177" cy="3670137"/>
          </a:xfrm>
          <a:prstGeom prst="rect">
            <a:avLst/>
          </a:prstGeom>
        </p:spPr>
      </p:pic>
      <p:pic>
        <p:nvPicPr>
          <p:cNvPr id="72" name="図 7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741" y="1110562"/>
            <a:ext cx="948245" cy="874971"/>
          </a:xfrm>
          <a:prstGeom prst="rect">
            <a:avLst/>
          </a:prstGeom>
        </p:spPr>
      </p:pic>
      <p:grpSp>
        <p:nvGrpSpPr>
          <p:cNvPr id="73" name="グループ化 72"/>
          <p:cNvGrpSpPr/>
          <p:nvPr/>
        </p:nvGrpSpPr>
        <p:grpSpPr>
          <a:xfrm>
            <a:off x="402109" y="4562786"/>
            <a:ext cx="550151" cy="201145"/>
            <a:chOff x="557511" y="6344663"/>
            <a:chExt cx="778091" cy="284483"/>
          </a:xfrm>
        </p:grpSpPr>
        <p:sp>
          <p:nvSpPr>
            <p:cNvPr id="74" name="正方形/長方形 73"/>
            <p:cNvSpPr/>
            <p:nvPr/>
          </p:nvSpPr>
          <p:spPr>
            <a:xfrm>
              <a:off x="592952" y="6359188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73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75" name="テキスト ボックス 74"/>
            <p:cNvSpPr txBox="1"/>
            <p:nvPr/>
          </p:nvSpPr>
          <p:spPr>
            <a:xfrm>
              <a:off x="557511" y="6344663"/>
              <a:ext cx="778091" cy="284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707" b="1" dirty="0">
                  <a:solidFill>
                    <a:schemeClr val="bg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仕事内容</a:t>
              </a:r>
            </a:p>
          </p:txBody>
        </p:sp>
      </p:grpSp>
      <p:grpSp>
        <p:nvGrpSpPr>
          <p:cNvPr id="76" name="グループ化 75"/>
          <p:cNvGrpSpPr/>
          <p:nvPr/>
        </p:nvGrpSpPr>
        <p:grpSpPr>
          <a:xfrm>
            <a:off x="402109" y="4779502"/>
            <a:ext cx="550151" cy="201145"/>
            <a:chOff x="557511" y="6344663"/>
            <a:chExt cx="778091" cy="284483"/>
          </a:xfrm>
        </p:grpSpPr>
        <p:sp>
          <p:nvSpPr>
            <p:cNvPr id="77" name="正方形/長方形 76"/>
            <p:cNvSpPr/>
            <p:nvPr/>
          </p:nvSpPr>
          <p:spPr>
            <a:xfrm>
              <a:off x="592952" y="6359188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73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78" name="テキスト ボックス 77"/>
            <p:cNvSpPr txBox="1"/>
            <p:nvPr/>
          </p:nvSpPr>
          <p:spPr>
            <a:xfrm>
              <a:off x="557511" y="6344663"/>
              <a:ext cx="778091" cy="284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707" b="1" dirty="0">
                  <a:solidFill>
                    <a:schemeClr val="bg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応募条件</a:t>
              </a:r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402109" y="4996217"/>
            <a:ext cx="550151" cy="201145"/>
            <a:chOff x="557511" y="6344663"/>
            <a:chExt cx="778091" cy="284483"/>
          </a:xfrm>
        </p:grpSpPr>
        <p:sp>
          <p:nvSpPr>
            <p:cNvPr id="80" name="正方形/長方形 79"/>
            <p:cNvSpPr/>
            <p:nvPr/>
          </p:nvSpPr>
          <p:spPr>
            <a:xfrm>
              <a:off x="592952" y="6359188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73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81" name="テキスト ボックス 80"/>
            <p:cNvSpPr txBox="1"/>
            <p:nvPr/>
          </p:nvSpPr>
          <p:spPr>
            <a:xfrm>
              <a:off x="557511" y="6344663"/>
              <a:ext cx="778091" cy="284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707" b="1" dirty="0">
                  <a:solidFill>
                    <a:schemeClr val="bg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勤務時間</a:t>
              </a:r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693616" y="4779502"/>
            <a:ext cx="550151" cy="201145"/>
            <a:chOff x="557511" y="6344663"/>
            <a:chExt cx="778091" cy="284483"/>
          </a:xfrm>
        </p:grpSpPr>
        <p:sp>
          <p:nvSpPr>
            <p:cNvPr id="83" name="正方形/長方形 82"/>
            <p:cNvSpPr/>
            <p:nvPr/>
          </p:nvSpPr>
          <p:spPr>
            <a:xfrm>
              <a:off x="592952" y="6359188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73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84" name="テキスト ボックス 83"/>
            <p:cNvSpPr txBox="1"/>
            <p:nvPr/>
          </p:nvSpPr>
          <p:spPr>
            <a:xfrm>
              <a:off x="557511" y="6344663"/>
              <a:ext cx="778091" cy="284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707" b="1" dirty="0">
                  <a:solidFill>
                    <a:schemeClr val="bg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福利厚生</a:t>
              </a:r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11669" y="4562786"/>
            <a:ext cx="458780" cy="201145"/>
            <a:chOff x="3911602" y="7217457"/>
            <a:chExt cx="648862" cy="284483"/>
          </a:xfrm>
        </p:grpSpPr>
        <p:sp>
          <p:nvSpPr>
            <p:cNvPr id="86" name="正方形/長方形 85"/>
            <p:cNvSpPr/>
            <p:nvPr/>
          </p:nvSpPr>
          <p:spPr>
            <a:xfrm>
              <a:off x="3922661" y="7231982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73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87" name="テキスト ボックス 86"/>
            <p:cNvSpPr txBox="1"/>
            <p:nvPr/>
          </p:nvSpPr>
          <p:spPr>
            <a:xfrm>
              <a:off x="3911602" y="7217457"/>
              <a:ext cx="648862" cy="284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707" b="1" dirty="0">
                  <a:solidFill>
                    <a:schemeClr val="bg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給　与</a:t>
              </a:r>
            </a:p>
          </p:txBody>
        </p:sp>
      </p:grpSp>
      <p:sp>
        <p:nvSpPr>
          <p:cNvPr id="93" name="正方形/長方形 92"/>
          <p:cNvSpPr/>
          <p:nvPr/>
        </p:nvSpPr>
        <p:spPr>
          <a:xfrm>
            <a:off x="1934733" y="5285292"/>
            <a:ext cx="1337336" cy="92856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4" name="四角形: 角を丸くする 93"/>
          <p:cNvSpPr/>
          <p:nvPr/>
        </p:nvSpPr>
        <p:spPr>
          <a:xfrm>
            <a:off x="2891993" y="6528768"/>
            <a:ext cx="1995670" cy="19572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2976755" y="6543970"/>
            <a:ext cx="1874231" cy="2120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7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詳しくは下記までお問合せください！</a:t>
            </a:r>
          </a:p>
        </p:txBody>
      </p:sp>
      <p:sp>
        <p:nvSpPr>
          <p:cNvPr id="97" name="正方形/長方形 96"/>
          <p:cNvSpPr/>
          <p:nvPr/>
        </p:nvSpPr>
        <p:spPr>
          <a:xfrm>
            <a:off x="5786324" y="5285292"/>
            <a:ext cx="1337336" cy="92856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6074550" y="6953199"/>
            <a:ext cx="1878462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spc="-106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サンプルの店名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7730248" y="6879606"/>
            <a:ext cx="3107059" cy="506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7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kumimoji="1" lang="en-US" altLang="ja-JP" sz="707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</a:t>
            </a:r>
            <a:r>
              <a:rPr kumimoji="1" lang="ja-JP" altLang="en-US" sz="707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〇〇県〇〇市〇〇区</a:t>
            </a:r>
            <a:r>
              <a:rPr kumimoji="1" lang="en-US" altLang="ja-JP" sz="707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</a:t>
            </a:r>
            <a:r>
              <a:rPr kumimoji="1" lang="ja-JP" altLang="en-US" sz="849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endParaRPr kumimoji="1" lang="en-US" altLang="ja-JP" sz="849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en-US" altLang="ja-JP" sz="99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TEL:0000-000-00000</a:t>
            </a:r>
            <a:endParaRPr kumimoji="1" lang="en-US" altLang="ja-JP" sz="849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sz="849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営業時間：</a:t>
            </a:r>
            <a:r>
              <a:rPr kumimoji="1" lang="en-US" altLang="ja-JP" sz="849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kumimoji="1" lang="ja-JP" altLang="en-US" sz="849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kumimoji="1" lang="en-US" altLang="ja-JP" sz="849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kumimoji="1" lang="ja-JP" altLang="en-US" sz="849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定休日：〇曜日</a:t>
            </a:r>
            <a:endParaRPr kumimoji="1" lang="en-US" altLang="ja-JP" sz="849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00" name="図 9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297" y="343348"/>
            <a:ext cx="5051557" cy="3883492"/>
          </a:xfrm>
          <a:prstGeom prst="rect">
            <a:avLst/>
          </a:prstGeom>
        </p:spPr>
      </p:pic>
      <p:pic>
        <p:nvPicPr>
          <p:cNvPr id="101" name="図 10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1109" y="359363"/>
            <a:ext cx="4532177" cy="3670137"/>
          </a:xfrm>
          <a:prstGeom prst="rect">
            <a:avLst/>
          </a:prstGeom>
        </p:spPr>
      </p:pic>
      <p:pic>
        <p:nvPicPr>
          <p:cNvPr id="102" name="図 10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5047" y="1110562"/>
            <a:ext cx="948245" cy="874971"/>
          </a:xfrm>
          <a:prstGeom prst="rect">
            <a:avLst/>
          </a:prstGeom>
        </p:spPr>
      </p:pic>
      <p:grpSp>
        <p:nvGrpSpPr>
          <p:cNvPr id="103" name="グループ化 102"/>
          <p:cNvGrpSpPr/>
          <p:nvPr/>
        </p:nvGrpSpPr>
        <p:grpSpPr>
          <a:xfrm>
            <a:off x="5758415" y="4562786"/>
            <a:ext cx="550151" cy="201145"/>
            <a:chOff x="557511" y="6344663"/>
            <a:chExt cx="778091" cy="284483"/>
          </a:xfrm>
        </p:grpSpPr>
        <p:sp>
          <p:nvSpPr>
            <p:cNvPr id="104" name="正方形/長方形 103"/>
            <p:cNvSpPr/>
            <p:nvPr/>
          </p:nvSpPr>
          <p:spPr>
            <a:xfrm>
              <a:off x="592952" y="6359188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73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105" name="テキスト ボックス 104"/>
            <p:cNvSpPr txBox="1"/>
            <p:nvPr/>
          </p:nvSpPr>
          <p:spPr>
            <a:xfrm>
              <a:off x="557511" y="6344663"/>
              <a:ext cx="778091" cy="284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707" b="1" dirty="0">
                  <a:solidFill>
                    <a:schemeClr val="bg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仕事内容</a:t>
              </a:r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5758415" y="4779502"/>
            <a:ext cx="550151" cy="201145"/>
            <a:chOff x="557511" y="6344663"/>
            <a:chExt cx="778091" cy="284483"/>
          </a:xfrm>
        </p:grpSpPr>
        <p:sp>
          <p:nvSpPr>
            <p:cNvPr id="107" name="正方形/長方形 106"/>
            <p:cNvSpPr/>
            <p:nvPr/>
          </p:nvSpPr>
          <p:spPr>
            <a:xfrm>
              <a:off x="592952" y="6359188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73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108" name="テキスト ボックス 107"/>
            <p:cNvSpPr txBox="1"/>
            <p:nvPr/>
          </p:nvSpPr>
          <p:spPr>
            <a:xfrm>
              <a:off x="557511" y="6344663"/>
              <a:ext cx="778091" cy="284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707" b="1" dirty="0">
                  <a:solidFill>
                    <a:schemeClr val="bg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応募条件</a:t>
              </a:r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5758415" y="4996217"/>
            <a:ext cx="550151" cy="201145"/>
            <a:chOff x="557511" y="6344663"/>
            <a:chExt cx="778091" cy="284483"/>
          </a:xfrm>
        </p:grpSpPr>
        <p:sp>
          <p:nvSpPr>
            <p:cNvPr id="110" name="正方形/長方形 109"/>
            <p:cNvSpPr/>
            <p:nvPr/>
          </p:nvSpPr>
          <p:spPr>
            <a:xfrm>
              <a:off x="592952" y="6359188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73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111" name="テキスト ボックス 110"/>
            <p:cNvSpPr txBox="1"/>
            <p:nvPr/>
          </p:nvSpPr>
          <p:spPr>
            <a:xfrm>
              <a:off x="557511" y="6344663"/>
              <a:ext cx="778091" cy="284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707" b="1" dirty="0">
                  <a:solidFill>
                    <a:schemeClr val="bg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勤務時間</a:t>
              </a:r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8049922" y="4779502"/>
            <a:ext cx="550151" cy="201145"/>
            <a:chOff x="557511" y="6344663"/>
            <a:chExt cx="778091" cy="284483"/>
          </a:xfrm>
        </p:grpSpPr>
        <p:sp>
          <p:nvSpPr>
            <p:cNvPr id="113" name="正方形/長方形 112"/>
            <p:cNvSpPr/>
            <p:nvPr/>
          </p:nvSpPr>
          <p:spPr>
            <a:xfrm>
              <a:off x="592952" y="6359188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73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114" name="テキスト ボックス 113"/>
            <p:cNvSpPr txBox="1"/>
            <p:nvPr/>
          </p:nvSpPr>
          <p:spPr>
            <a:xfrm>
              <a:off x="557511" y="6344663"/>
              <a:ext cx="778091" cy="284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707" b="1" dirty="0">
                  <a:solidFill>
                    <a:schemeClr val="bg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福利厚生</a:t>
              </a:r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8067975" y="4562786"/>
            <a:ext cx="458780" cy="201145"/>
            <a:chOff x="3911602" y="7217457"/>
            <a:chExt cx="648862" cy="284483"/>
          </a:xfrm>
        </p:grpSpPr>
        <p:sp>
          <p:nvSpPr>
            <p:cNvPr id="116" name="正方形/長方形 115"/>
            <p:cNvSpPr/>
            <p:nvPr/>
          </p:nvSpPr>
          <p:spPr>
            <a:xfrm>
              <a:off x="3922661" y="7231982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73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117" name="テキスト ボックス 116"/>
            <p:cNvSpPr txBox="1"/>
            <p:nvPr/>
          </p:nvSpPr>
          <p:spPr>
            <a:xfrm>
              <a:off x="3911602" y="7217457"/>
              <a:ext cx="648862" cy="284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707" b="1" dirty="0">
                  <a:solidFill>
                    <a:schemeClr val="bg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給　与</a:t>
              </a:r>
            </a:p>
          </p:txBody>
        </p:sp>
      </p:grpSp>
      <p:sp>
        <p:nvSpPr>
          <p:cNvPr id="123" name="正方形/長方形 122"/>
          <p:cNvSpPr/>
          <p:nvPr/>
        </p:nvSpPr>
        <p:spPr>
          <a:xfrm>
            <a:off x="7291039" y="5285292"/>
            <a:ext cx="1337336" cy="92856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24" name="四角形: 角を丸くする 123"/>
          <p:cNvSpPr/>
          <p:nvPr/>
        </p:nvSpPr>
        <p:spPr>
          <a:xfrm>
            <a:off x="8248299" y="6528768"/>
            <a:ext cx="1995670" cy="19572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8333061" y="6543970"/>
            <a:ext cx="1874231" cy="2120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7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詳しくは下記までお問合せください！</a:t>
            </a:r>
          </a:p>
        </p:txBody>
      </p:sp>
      <p:sp>
        <p:nvSpPr>
          <p:cNvPr id="26" name="正方形/長方形 25"/>
          <p:cNvSpPr/>
          <p:nvPr/>
        </p:nvSpPr>
        <p:spPr>
          <a:xfrm rot="10800000">
            <a:off x="5586" y="0"/>
            <a:ext cx="5345089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427528" y="417375"/>
            <a:ext cx="4668542" cy="365474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タイトルを</a:t>
            </a:r>
            <a:endParaRPr kumimoji="1" lang="en-US" altLang="ja-JP" sz="14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kumimoji="1"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変更することが可能です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402470" y="4447597"/>
            <a:ext cx="4693600" cy="74569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416595" y="5259337"/>
            <a:ext cx="1387813" cy="102871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363842" y="6798089"/>
            <a:ext cx="4524182" cy="50133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1914477" y="5259337"/>
            <a:ext cx="1387813" cy="102871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  <p:sp>
        <p:nvSpPr>
          <p:cNvPr id="64" name="正方形/長方形 63"/>
          <p:cNvSpPr/>
          <p:nvPr/>
        </p:nvSpPr>
        <p:spPr>
          <a:xfrm>
            <a:off x="3402095" y="5259336"/>
            <a:ext cx="1693975" cy="102912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2844926" y="6524322"/>
            <a:ext cx="2043098" cy="21483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126" name="正方形/長方形 125"/>
          <p:cNvSpPr/>
          <p:nvPr/>
        </p:nvSpPr>
        <p:spPr>
          <a:xfrm rot="10800000">
            <a:off x="5336473" y="0"/>
            <a:ext cx="5345089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27" name="正方形/長方形 126"/>
          <p:cNvSpPr/>
          <p:nvPr/>
        </p:nvSpPr>
        <p:spPr>
          <a:xfrm>
            <a:off x="5758415" y="417375"/>
            <a:ext cx="4668542" cy="365474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タイトルを</a:t>
            </a:r>
            <a:endParaRPr kumimoji="1" lang="en-US" altLang="ja-JP" sz="14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kumimoji="1"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変更することが可能です</a:t>
            </a:r>
          </a:p>
        </p:txBody>
      </p:sp>
      <p:sp>
        <p:nvSpPr>
          <p:cNvPr id="128" name="正方形/長方形 127"/>
          <p:cNvSpPr/>
          <p:nvPr/>
        </p:nvSpPr>
        <p:spPr>
          <a:xfrm>
            <a:off x="5733357" y="4447597"/>
            <a:ext cx="4693600" cy="74569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129" name="正方形/長方形 128"/>
          <p:cNvSpPr/>
          <p:nvPr/>
        </p:nvSpPr>
        <p:spPr>
          <a:xfrm>
            <a:off x="5747482" y="5259337"/>
            <a:ext cx="1387813" cy="102871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  <p:sp>
        <p:nvSpPr>
          <p:cNvPr id="130" name="正方形/長方形 129"/>
          <p:cNvSpPr/>
          <p:nvPr/>
        </p:nvSpPr>
        <p:spPr>
          <a:xfrm>
            <a:off x="5694729" y="6798089"/>
            <a:ext cx="4524182" cy="50133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131" name="正方形/長方形 130"/>
          <p:cNvSpPr/>
          <p:nvPr/>
        </p:nvSpPr>
        <p:spPr>
          <a:xfrm>
            <a:off x="7245364" y="5259337"/>
            <a:ext cx="1387813" cy="102871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  <p:sp>
        <p:nvSpPr>
          <p:cNvPr id="132" name="正方形/長方形 131"/>
          <p:cNvSpPr/>
          <p:nvPr/>
        </p:nvSpPr>
        <p:spPr>
          <a:xfrm>
            <a:off x="8732982" y="5259336"/>
            <a:ext cx="1693975" cy="102912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133" name="正方形/長方形 132"/>
          <p:cNvSpPr/>
          <p:nvPr/>
        </p:nvSpPr>
        <p:spPr>
          <a:xfrm>
            <a:off x="8175813" y="6524322"/>
            <a:ext cx="2043098" cy="21483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3777300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03071" y="833929"/>
            <a:ext cx="8738625" cy="230188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247</TotalTime>
  <Words>810</Words>
  <Application>Microsoft Office PowerPoint</Application>
  <PresentationFormat>ユーザー設定</PresentationFormat>
  <Paragraphs>96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37</cp:revision>
  <dcterms:created xsi:type="dcterms:W3CDTF">2016-11-25T08:55:21Z</dcterms:created>
  <dcterms:modified xsi:type="dcterms:W3CDTF">2017-03-24T04:31:01Z</dcterms:modified>
</cp:coreProperties>
</file>