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56" r:id="rId2"/>
    <p:sldId id="260" r:id="rId3"/>
    <p:sldId id="258" r:id="rId4"/>
  </p:sldIdLst>
  <p:sldSz cx="3600450" cy="5327650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8">
          <p15:clr>
            <a:srgbClr val="A4A3A4"/>
          </p15:clr>
        </p15:guide>
        <p15:guide id="2" pos="11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15" autoAdjust="0"/>
    <p:restoredTop sz="94660"/>
  </p:normalViewPr>
  <p:slideViewPr>
    <p:cSldViewPr snapToGrid="0">
      <p:cViewPr>
        <p:scale>
          <a:sx n="150" d="100"/>
          <a:sy n="150" d="100"/>
        </p:scale>
        <p:origin x="2142" y="108"/>
      </p:cViewPr>
      <p:guideLst>
        <p:guide orient="horz" pos="1678"/>
        <p:guide pos="11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6"/>
          </a:xfrm>
          <a:prstGeom prst="rect">
            <a:avLst/>
          </a:prstGeom>
        </p:spPr>
        <p:txBody>
          <a:bodyPr vert="horz" lIns="91433" tIns="45718" rIns="91433" bIns="45718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101" y="0"/>
            <a:ext cx="2944813" cy="498476"/>
          </a:xfrm>
          <a:prstGeom prst="rect">
            <a:avLst/>
          </a:prstGeom>
        </p:spPr>
        <p:txBody>
          <a:bodyPr vert="horz" lIns="91433" tIns="45718" rIns="91433" bIns="45718" rtlCol="0"/>
          <a:lstStyle>
            <a:lvl1pPr algn="r">
              <a:defRPr sz="1100"/>
            </a:lvl1pPr>
          </a:lstStyle>
          <a:p>
            <a:fld id="{C0F05E49-EF06-49E7-864D-3C1C8972F03A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65363" y="1241425"/>
            <a:ext cx="226377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8" rIns="91433" bIns="4571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9963"/>
            <a:ext cx="5435600" cy="3910013"/>
          </a:xfrm>
          <a:prstGeom prst="rect">
            <a:avLst/>
          </a:prstGeom>
        </p:spPr>
        <p:txBody>
          <a:bodyPr vert="horz" lIns="91433" tIns="45718" rIns="91433" bIns="4571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2924"/>
            <a:ext cx="2944813" cy="498476"/>
          </a:xfrm>
          <a:prstGeom prst="rect">
            <a:avLst/>
          </a:prstGeom>
        </p:spPr>
        <p:txBody>
          <a:bodyPr vert="horz" lIns="91433" tIns="45718" rIns="91433" bIns="45718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101" y="9432924"/>
            <a:ext cx="2944813" cy="498476"/>
          </a:xfrm>
          <a:prstGeom prst="rect">
            <a:avLst/>
          </a:prstGeom>
        </p:spPr>
        <p:txBody>
          <a:bodyPr vert="horz" lIns="91433" tIns="45718" rIns="91433" bIns="45718" rtlCol="0" anchor="b"/>
          <a:lstStyle>
            <a:lvl1pPr algn="r">
              <a:defRPr sz="1100"/>
            </a:lvl1pPr>
          </a:lstStyle>
          <a:p>
            <a:fld id="{7BF13B6A-B513-4028-A205-9AA30B7F36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7785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47233" rtl="0" eaLnBrk="1" latinLnBrk="0" hangingPunct="1">
      <a:defRPr kumimoji="1" sz="587" kern="1200">
        <a:solidFill>
          <a:schemeClr val="tx1"/>
        </a:solidFill>
        <a:latin typeface="+mn-lt"/>
        <a:ea typeface="+mn-ea"/>
        <a:cs typeface="+mn-cs"/>
      </a:defRPr>
    </a:lvl1pPr>
    <a:lvl2pPr marL="223617" algn="l" defTabSz="447233" rtl="0" eaLnBrk="1" latinLnBrk="0" hangingPunct="1">
      <a:defRPr kumimoji="1" sz="587" kern="1200">
        <a:solidFill>
          <a:schemeClr val="tx1"/>
        </a:solidFill>
        <a:latin typeface="+mn-lt"/>
        <a:ea typeface="+mn-ea"/>
        <a:cs typeface="+mn-cs"/>
      </a:defRPr>
    </a:lvl2pPr>
    <a:lvl3pPr marL="447233" algn="l" defTabSz="447233" rtl="0" eaLnBrk="1" latinLnBrk="0" hangingPunct="1">
      <a:defRPr kumimoji="1" sz="587" kern="1200">
        <a:solidFill>
          <a:schemeClr val="tx1"/>
        </a:solidFill>
        <a:latin typeface="+mn-lt"/>
        <a:ea typeface="+mn-ea"/>
        <a:cs typeface="+mn-cs"/>
      </a:defRPr>
    </a:lvl3pPr>
    <a:lvl4pPr marL="670850" algn="l" defTabSz="447233" rtl="0" eaLnBrk="1" latinLnBrk="0" hangingPunct="1">
      <a:defRPr kumimoji="1" sz="587" kern="1200">
        <a:solidFill>
          <a:schemeClr val="tx1"/>
        </a:solidFill>
        <a:latin typeface="+mn-lt"/>
        <a:ea typeface="+mn-ea"/>
        <a:cs typeface="+mn-cs"/>
      </a:defRPr>
    </a:lvl4pPr>
    <a:lvl5pPr marL="894466" algn="l" defTabSz="447233" rtl="0" eaLnBrk="1" latinLnBrk="0" hangingPunct="1">
      <a:defRPr kumimoji="1" sz="587" kern="1200">
        <a:solidFill>
          <a:schemeClr val="tx1"/>
        </a:solidFill>
        <a:latin typeface="+mn-lt"/>
        <a:ea typeface="+mn-ea"/>
        <a:cs typeface="+mn-cs"/>
      </a:defRPr>
    </a:lvl5pPr>
    <a:lvl6pPr marL="1118083" algn="l" defTabSz="447233" rtl="0" eaLnBrk="1" latinLnBrk="0" hangingPunct="1">
      <a:defRPr kumimoji="1" sz="587" kern="1200">
        <a:solidFill>
          <a:schemeClr val="tx1"/>
        </a:solidFill>
        <a:latin typeface="+mn-lt"/>
        <a:ea typeface="+mn-ea"/>
        <a:cs typeface="+mn-cs"/>
      </a:defRPr>
    </a:lvl6pPr>
    <a:lvl7pPr marL="1341699" algn="l" defTabSz="447233" rtl="0" eaLnBrk="1" latinLnBrk="0" hangingPunct="1">
      <a:defRPr kumimoji="1" sz="587" kern="1200">
        <a:solidFill>
          <a:schemeClr val="tx1"/>
        </a:solidFill>
        <a:latin typeface="+mn-lt"/>
        <a:ea typeface="+mn-ea"/>
        <a:cs typeface="+mn-cs"/>
      </a:defRPr>
    </a:lvl7pPr>
    <a:lvl8pPr marL="1565316" algn="l" defTabSz="447233" rtl="0" eaLnBrk="1" latinLnBrk="0" hangingPunct="1">
      <a:defRPr kumimoji="1" sz="587" kern="1200">
        <a:solidFill>
          <a:schemeClr val="tx1"/>
        </a:solidFill>
        <a:latin typeface="+mn-lt"/>
        <a:ea typeface="+mn-ea"/>
        <a:cs typeface="+mn-cs"/>
      </a:defRPr>
    </a:lvl8pPr>
    <a:lvl9pPr marL="1788932" algn="l" defTabSz="447233" rtl="0" eaLnBrk="1" latinLnBrk="0" hangingPunct="1">
      <a:defRPr kumimoji="1" sz="5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6"/>
          <a:stretch/>
        </p:blipFill>
        <p:spPr>
          <a:xfrm>
            <a:off x="173048" y="154357"/>
            <a:ext cx="3276401" cy="502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92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31" y="283649"/>
            <a:ext cx="3105388" cy="1029766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31" y="1418240"/>
            <a:ext cx="3105388" cy="338034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5977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572" y="283648"/>
            <a:ext cx="776347" cy="4514937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31" y="283648"/>
            <a:ext cx="2284035" cy="45149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5678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6638"/>
            <a:ext cx="3600450" cy="1503448"/>
          </a:xfrm>
          <a:prstGeom prst="rect">
            <a:avLst/>
          </a:prstGeom>
        </p:spPr>
      </p:pic>
      <p:sp>
        <p:nvSpPr>
          <p:cNvPr id="4" name="正方形/長方形 3"/>
          <p:cNvSpPr/>
          <p:nvPr userDrawn="1"/>
        </p:nvSpPr>
        <p:spPr>
          <a:xfrm>
            <a:off x="0" y="5035773"/>
            <a:ext cx="3600450" cy="291877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3"/>
          </a:p>
        </p:txBody>
      </p:sp>
    </p:spTree>
    <p:extLst>
      <p:ext uri="{BB962C8B-B14F-4D97-AF65-F5344CB8AC3E}">
        <p14:creationId xmlns:p14="http://schemas.microsoft.com/office/powerpoint/2010/main" val="2534078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31" y="283649"/>
            <a:ext cx="3105388" cy="1029766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531" y="1418240"/>
            <a:ext cx="3105388" cy="33803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9787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56" y="1328214"/>
            <a:ext cx="3105388" cy="2216154"/>
          </a:xfrm>
          <a:prstGeom prst="rect">
            <a:avLst/>
          </a:prstGeom>
        </p:spPr>
        <p:txBody>
          <a:bodyPr anchor="b"/>
          <a:lstStyle>
            <a:lvl1pPr>
              <a:defRPr sz="2363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56" y="3565334"/>
            <a:ext cx="3105388" cy="11654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45">
                <a:solidFill>
                  <a:schemeClr val="tx1"/>
                </a:solidFill>
              </a:defRPr>
            </a:lvl1pPr>
            <a:lvl2pPr marL="18004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2pPr>
            <a:lvl3pPr marL="360091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3pPr>
            <a:lvl4pPr marL="540136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4pPr>
            <a:lvl5pPr marL="720181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5pPr>
            <a:lvl6pPr marL="900227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6pPr>
            <a:lvl7pPr marL="1080272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7pPr>
            <a:lvl8pPr marL="1260318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8pPr>
            <a:lvl9pPr marL="1440363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62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31" y="283649"/>
            <a:ext cx="3105388" cy="1029766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531" y="1418240"/>
            <a:ext cx="1530191" cy="33803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728" y="1418240"/>
            <a:ext cx="1530191" cy="338034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569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283649"/>
            <a:ext cx="3105388" cy="1029766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8000" y="1306014"/>
            <a:ext cx="1523159" cy="64005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8000" y="1946072"/>
            <a:ext cx="1523159" cy="286237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728" y="1306014"/>
            <a:ext cx="1530660" cy="64005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728" y="1946072"/>
            <a:ext cx="1530660" cy="286237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6826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31" y="283649"/>
            <a:ext cx="3105388" cy="1029766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320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2848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355177"/>
            <a:ext cx="1161239" cy="1243118"/>
          </a:xfrm>
          <a:prstGeom prst="rect">
            <a:avLst/>
          </a:prstGeom>
        </p:spPr>
        <p:txBody>
          <a:bodyPr anchor="b"/>
          <a:lstStyle>
            <a:lvl1pPr>
              <a:defRPr sz="12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660" y="767084"/>
            <a:ext cx="1822728" cy="3786085"/>
          </a:xfrm>
          <a:prstGeom prst="rect">
            <a:avLst/>
          </a:prstGeom>
        </p:spPr>
        <p:txBody>
          <a:bodyPr/>
          <a:lstStyle>
            <a:lvl1pPr>
              <a:defRPr sz="1260"/>
            </a:lvl1pPr>
            <a:lvl2pPr>
              <a:defRPr sz="1103"/>
            </a:lvl2pPr>
            <a:lvl3pPr>
              <a:defRPr sz="945"/>
            </a:lvl3pPr>
            <a:lvl4pPr>
              <a:defRPr sz="788"/>
            </a:lvl4pPr>
            <a:lvl5pPr>
              <a:defRPr sz="788"/>
            </a:lvl5pPr>
            <a:lvl6pPr>
              <a:defRPr sz="788"/>
            </a:lvl6pPr>
            <a:lvl7pPr>
              <a:defRPr sz="788"/>
            </a:lvl7pPr>
            <a:lvl8pPr>
              <a:defRPr sz="788"/>
            </a:lvl8pPr>
            <a:lvl9pPr>
              <a:defRPr sz="78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1598295"/>
            <a:ext cx="1161239" cy="29610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389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355177"/>
            <a:ext cx="1161239" cy="1243118"/>
          </a:xfrm>
          <a:prstGeom prst="rect">
            <a:avLst/>
          </a:prstGeom>
        </p:spPr>
        <p:txBody>
          <a:bodyPr anchor="b"/>
          <a:lstStyle>
            <a:lvl1pPr>
              <a:defRPr sz="12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660" y="767084"/>
            <a:ext cx="1822728" cy="378608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260"/>
            </a:lvl1pPr>
            <a:lvl2pPr marL="180045" indent="0">
              <a:buNone/>
              <a:defRPr sz="1103"/>
            </a:lvl2pPr>
            <a:lvl3pPr marL="360091" indent="0">
              <a:buNone/>
              <a:defRPr sz="945"/>
            </a:lvl3pPr>
            <a:lvl4pPr marL="540136" indent="0">
              <a:buNone/>
              <a:defRPr sz="788"/>
            </a:lvl4pPr>
            <a:lvl5pPr marL="720181" indent="0">
              <a:buNone/>
              <a:defRPr sz="788"/>
            </a:lvl5pPr>
            <a:lvl6pPr marL="900227" indent="0">
              <a:buNone/>
              <a:defRPr sz="788"/>
            </a:lvl6pPr>
            <a:lvl7pPr marL="1080272" indent="0">
              <a:buNone/>
              <a:defRPr sz="788"/>
            </a:lvl7pPr>
            <a:lvl8pPr marL="1260318" indent="0">
              <a:buNone/>
              <a:defRPr sz="788"/>
            </a:lvl8pPr>
            <a:lvl9pPr marL="1440363" indent="0">
              <a:buNone/>
              <a:defRPr sz="788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1598295"/>
            <a:ext cx="1161239" cy="29610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47531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92649" y="4937943"/>
            <a:ext cx="1215152" cy="283648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542818" y="4937943"/>
            <a:ext cx="810101" cy="283648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5493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0" y="0"/>
            <a:ext cx="3600450" cy="532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3153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360091" rtl="0" eaLnBrk="1" latinLnBrk="0" hangingPunct="1">
        <a:lnSpc>
          <a:spcPct val="90000"/>
        </a:lnSpc>
        <a:spcBef>
          <a:spcPct val="0"/>
        </a:spcBef>
        <a:buNone/>
        <a:defRPr kumimoji="1" sz="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023" indent="-90023" algn="l" defTabSz="360091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kumimoji="1" sz="1103" kern="1200">
          <a:solidFill>
            <a:schemeClr val="tx1"/>
          </a:solidFill>
          <a:latin typeface="+mn-lt"/>
          <a:ea typeface="+mn-ea"/>
          <a:cs typeface="+mn-cs"/>
        </a:defRPr>
      </a:lvl1pPr>
      <a:lvl2pPr marL="270068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50113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88" kern="1200">
          <a:solidFill>
            <a:schemeClr val="tx1"/>
          </a:solidFill>
          <a:latin typeface="+mn-lt"/>
          <a:ea typeface="+mn-ea"/>
          <a:cs typeface="+mn-cs"/>
        </a:defRPr>
      </a:lvl3pPr>
      <a:lvl4pPr marL="630159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810204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90249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170295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350340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530386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1pPr>
      <a:lvl2pPr marL="180045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2pPr>
      <a:lvl3pPr marL="360091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3pPr>
      <a:lvl4pPr marL="540136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720181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00227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080272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260318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440363" algn="l" defTabSz="360091" rtl="0" eaLnBrk="1" latinLnBrk="0" hangingPunct="1">
        <a:defRPr kumimoji="1" sz="7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図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" y="-3422"/>
            <a:ext cx="3600450" cy="3584565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" y="4454755"/>
            <a:ext cx="1986667" cy="480000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3" y="3755211"/>
            <a:ext cx="913107" cy="679681"/>
          </a:xfrm>
          <a:prstGeom prst="rect">
            <a:avLst/>
          </a:prstGeom>
        </p:spPr>
      </p:pic>
      <p:sp>
        <p:nvSpPr>
          <p:cNvPr id="36" name="テキスト ボックス 35"/>
          <p:cNvSpPr txBox="1"/>
          <p:nvPr/>
        </p:nvSpPr>
        <p:spPr>
          <a:xfrm>
            <a:off x="3114400" y="72247"/>
            <a:ext cx="443198" cy="245515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680" b="1" dirty="0">
                <a:solidFill>
                  <a:schemeClr val="bg1"/>
                </a:solidFill>
              </a:rPr>
              <a:t>なべフェア、はじまる。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055830" y="3686628"/>
            <a:ext cx="16209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" b="1" dirty="0">
                <a:solidFill>
                  <a:srgbClr val="DA5E24"/>
                </a:solidFill>
              </a:rPr>
              <a:t>他にも新鮮な海の幸たっぷり！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815736" y="4500315"/>
            <a:ext cx="479618" cy="1812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78" b="1" dirty="0">
                <a:solidFill>
                  <a:srgbClr val="DA5E24"/>
                </a:solidFill>
              </a:rPr>
              <a:t>開催期間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152785" y="4614872"/>
            <a:ext cx="870751" cy="2943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313" b="1" dirty="0">
                <a:solidFill>
                  <a:srgbClr val="391F0E"/>
                </a:solidFill>
              </a:rPr>
              <a:t>12/01(</a:t>
            </a:r>
            <a:r>
              <a:rPr kumimoji="1" lang="ja-JP" altLang="en-US" sz="1313" b="1" dirty="0">
                <a:solidFill>
                  <a:srgbClr val="391F0E"/>
                </a:solidFill>
              </a:rPr>
              <a:t>木</a:t>
            </a:r>
            <a:r>
              <a:rPr kumimoji="1" lang="en-US" altLang="ja-JP" sz="1313" b="1" dirty="0">
                <a:solidFill>
                  <a:srgbClr val="391F0E"/>
                </a:solidFill>
              </a:rPr>
              <a:t>)</a:t>
            </a:r>
            <a:endParaRPr kumimoji="1" lang="ja-JP" altLang="en-US" sz="1313" b="1" dirty="0">
              <a:solidFill>
                <a:srgbClr val="391F0E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067862" y="4614872"/>
            <a:ext cx="870751" cy="2943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313" b="1" dirty="0">
                <a:solidFill>
                  <a:srgbClr val="391F0E"/>
                </a:solidFill>
              </a:rPr>
              <a:t>12/25(</a:t>
            </a:r>
            <a:r>
              <a:rPr kumimoji="1" lang="ja-JP" altLang="en-US" sz="1313" b="1" dirty="0">
                <a:solidFill>
                  <a:srgbClr val="391F0E"/>
                </a:solidFill>
              </a:rPr>
              <a:t>日</a:t>
            </a:r>
            <a:r>
              <a:rPr kumimoji="1" lang="en-US" altLang="ja-JP" sz="1313" b="1" dirty="0">
                <a:solidFill>
                  <a:srgbClr val="391F0E"/>
                </a:solidFill>
              </a:rPr>
              <a:t>)</a:t>
            </a:r>
            <a:endParaRPr kumimoji="1" lang="ja-JP" altLang="en-US" sz="1313" b="1" dirty="0">
              <a:solidFill>
                <a:srgbClr val="391F0E"/>
              </a:solidFill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79387" y="5081993"/>
            <a:ext cx="941283" cy="20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5" b="1" dirty="0">
                <a:solidFill>
                  <a:schemeClr val="bg1"/>
                </a:solidFill>
              </a:rPr>
              <a:t>サンプルの飲食店</a:t>
            </a: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903240" y="5073242"/>
            <a:ext cx="570990" cy="1489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8" b="1" dirty="0">
                <a:solidFill>
                  <a:schemeClr val="bg1"/>
                </a:solidFill>
              </a:rPr>
              <a:t>〒○○○</a:t>
            </a:r>
            <a:r>
              <a:rPr kumimoji="1" lang="en-US" altLang="ja-JP" sz="368" b="1" dirty="0">
                <a:solidFill>
                  <a:schemeClr val="bg1"/>
                </a:solidFill>
              </a:rPr>
              <a:t>-</a:t>
            </a:r>
            <a:r>
              <a:rPr kumimoji="1" lang="ja-JP" altLang="en-US" sz="368" b="1" dirty="0">
                <a:solidFill>
                  <a:schemeClr val="bg1"/>
                </a:solidFill>
              </a:rPr>
              <a:t>○○○○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903239" y="5150488"/>
            <a:ext cx="1035373" cy="148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8" b="1" dirty="0">
                <a:solidFill>
                  <a:schemeClr val="bg1"/>
                </a:solidFill>
              </a:rPr>
              <a:t>○○県○○市○○○○○○○○○○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1790706" y="5086993"/>
            <a:ext cx="655949" cy="1731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25" b="1" dirty="0">
                <a:solidFill>
                  <a:srgbClr val="DA5E24"/>
                </a:solidFill>
              </a:rPr>
              <a:t>ご予約はこちら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2316386" y="5046989"/>
            <a:ext cx="1345240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60" b="1" dirty="0">
                <a:solidFill>
                  <a:schemeClr val="bg1"/>
                </a:solidFill>
                <a:latin typeface="+mn-ea"/>
              </a:rPr>
              <a:t>0000-000-0000</a:t>
            </a:r>
            <a:endParaRPr kumimoji="1" lang="ja-JP" altLang="en-US" sz="126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1899794" y="5200890"/>
            <a:ext cx="453600" cy="9450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3"/>
          </a:p>
        </p:txBody>
      </p:sp>
      <p:sp>
        <p:nvSpPr>
          <p:cNvPr id="49" name="正方形/長方形 48"/>
          <p:cNvSpPr/>
          <p:nvPr/>
        </p:nvSpPr>
        <p:spPr>
          <a:xfrm>
            <a:off x="1099701" y="3896278"/>
            <a:ext cx="1417500" cy="18900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3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276160" y="3652346"/>
            <a:ext cx="307777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800" b="1" dirty="0">
                <a:solidFill>
                  <a:srgbClr val="D85C1E"/>
                </a:solidFill>
              </a:rPr>
              <a:t>名古屋コーチンの水炊き鍋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2749464" y="3658121"/>
            <a:ext cx="647100" cy="12842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578" b="1" dirty="0">
                <a:solidFill>
                  <a:srgbClr val="3D2410"/>
                </a:solidFill>
              </a:rPr>
              <a:t>丹念にとった鶏が</a:t>
            </a:r>
            <a:r>
              <a:rPr kumimoji="1" lang="ja-JP" altLang="en-US" sz="578" b="1" dirty="0" err="1">
                <a:solidFill>
                  <a:srgbClr val="3D2410"/>
                </a:solidFill>
              </a:rPr>
              <a:t>ら</a:t>
            </a:r>
            <a:r>
              <a:rPr kumimoji="1" lang="ja-JP" altLang="en-US" sz="578" b="1" dirty="0">
                <a:solidFill>
                  <a:srgbClr val="3D2410"/>
                </a:solidFill>
              </a:rPr>
              <a:t>スープは、さっぱりなのにコクがあります！</a:t>
            </a:r>
            <a:endParaRPr kumimoji="1" lang="en-US" altLang="ja-JP" sz="578" b="1" dirty="0">
              <a:solidFill>
                <a:srgbClr val="3D2410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578" b="1" dirty="0">
                <a:solidFill>
                  <a:srgbClr val="3D2410"/>
                </a:solidFill>
              </a:rPr>
              <a:t>〆のうどんで最後まで自慢の水炊きをご堪能ください。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1053441" y="3935458"/>
            <a:ext cx="1508746" cy="318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70" b="1" dirty="0">
                <a:solidFill>
                  <a:srgbClr val="391F0E"/>
                </a:solidFill>
              </a:rPr>
              <a:t>海鮮たっぷり鍋</a:t>
            </a:r>
          </a:p>
        </p:txBody>
      </p:sp>
      <p:sp>
        <p:nvSpPr>
          <p:cNvPr id="54" name="正方形/長方形 53"/>
          <p:cNvSpPr/>
          <p:nvPr/>
        </p:nvSpPr>
        <p:spPr>
          <a:xfrm>
            <a:off x="2132182" y="4491935"/>
            <a:ext cx="696481" cy="380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78" b="1" dirty="0"/>
              <a:t>写真やイラストを入れてください</a:t>
            </a:r>
            <a:r>
              <a:rPr kumimoji="1" lang="en-US" altLang="ja-JP" sz="578" b="1" dirty="0"/>
              <a:t> </a:t>
            </a:r>
            <a:endParaRPr kumimoji="1" lang="ja-JP" altLang="en-US" sz="578" b="1" dirty="0"/>
          </a:p>
        </p:txBody>
      </p:sp>
      <p:sp>
        <p:nvSpPr>
          <p:cNvPr id="57" name="二等辺三角形 56"/>
          <p:cNvSpPr/>
          <p:nvPr/>
        </p:nvSpPr>
        <p:spPr>
          <a:xfrm rot="5400000">
            <a:off x="970830" y="4706622"/>
            <a:ext cx="75982" cy="65502"/>
          </a:xfrm>
          <a:prstGeom prst="triangle">
            <a:avLst/>
          </a:prstGeom>
          <a:solidFill>
            <a:srgbClr val="391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3"/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14" y="676656"/>
            <a:ext cx="2844166" cy="2333879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39" y="1143060"/>
            <a:ext cx="1420516" cy="1420516"/>
          </a:xfrm>
          <a:prstGeom prst="rect">
            <a:avLst/>
          </a:prstGeom>
        </p:spPr>
      </p:pic>
      <p:sp>
        <p:nvSpPr>
          <p:cNvPr id="27" name="テキスト ボックス 26"/>
          <p:cNvSpPr txBox="1"/>
          <p:nvPr/>
        </p:nvSpPr>
        <p:spPr>
          <a:xfrm>
            <a:off x="1652814" y="4165097"/>
            <a:ext cx="9557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" b="1" dirty="0">
                <a:solidFill>
                  <a:srgbClr val="391F0E"/>
                </a:solidFill>
              </a:rPr>
              <a:t>２人前 </a:t>
            </a:r>
            <a:r>
              <a:rPr kumimoji="1" lang="en-US" altLang="ja-JP" sz="1100" b="1" dirty="0">
                <a:solidFill>
                  <a:srgbClr val="391F0E"/>
                </a:solidFill>
              </a:rPr>
              <a:t>2,980</a:t>
            </a:r>
            <a:r>
              <a:rPr kumimoji="1" lang="ja-JP" altLang="en-US" sz="800" b="1" dirty="0">
                <a:solidFill>
                  <a:srgbClr val="391F0E"/>
                </a:solidFill>
              </a:rPr>
              <a:t>円</a:t>
            </a:r>
            <a:endParaRPr kumimoji="1" lang="ja-JP" altLang="en-US" sz="2400" b="1" dirty="0">
              <a:solidFill>
                <a:srgbClr val="391F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954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図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" y="-3422"/>
            <a:ext cx="3600450" cy="3584565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" y="4454755"/>
            <a:ext cx="1986667" cy="480000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3" y="3755211"/>
            <a:ext cx="913107" cy="679681"/>
          </a:xfrm>
          <a:prstGeom prst="rect">
            <a:avLst/>
          </a:prstGeom>
        </p:spPr>
      </p:pic>
      <p:sp>
        <p:nvSpPr>
          <p:cNvPr id="36" name="テキスト ボックス 35"/>
          <p:cNvSpPr txBox="1"/>
          <p:nvPr/>
        </p:nvSpPr>
        <p:spPr>
          <a:xfrm>
            <a:off x="3114400" y="72247"/>
            <a:ext cx="443198" cy="245515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680" b="1" dirty="0">
                <a:solidFill>
                  <a:schemeClr val="bg1"/>
                </a:solidFill>
              </a:rPr>
              <a:t>なべフェア、はじまる。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055830" y="3686628"/>
            <a:ext cx="16209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" b="1" dirty="0">
                <a:solidFill>
                  <a:srgbClr val="DA5E24"/>
                </a:solidFill>
              </a:rPr>
              <a:t>他にも新鮮な海の幸たっぷり！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815736" y="4500315"/>
            <a:ext cx="479618" cy="1812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78" b="1" dirty="0">
                <a:solidFill>
                  <a:srgbClr val="DA5E24"/>
                </a:solidFill>
              </a:rPr>
              <a:t>開催期間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152785" y="4614872"/>
            <a:ext cx="870751" cy="2943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313" b="1" dirty="0">
                <a:solidFill>
                  <a:srgbClr val="391F0E"/>
                </a:solidFill>
              </a:rPr>
              <a:t>12/01(</a:t>
            </a:r>
            <a:r>
              <a:rPr kumimoji="1" lang="ja-JP" altLang="en-US" sz="1313" b="1" dirty="0">
                <a:solidFill>
                  <a:srgbClr val="391F0E"/>
                </a:solidFill>
              </a:rPr>
              <a:t>木</a:t>
            </a:r>
            <a:r>
              <a:rPr kumimoji="1" lang="en-US" altLang="ja-JP" sz="1313" b="1" dirty="0">
                <a:solidFill>
                  <a:srgbClr val="391F0E"/>
                </a:solidFill>
              </a:rPr>
              <a:t>)</a:t>
            </a:r>
            <a:endParaRPr kumimoji="1" lang="ja-JP" altLang="en-US" sz="1313" b="1" dirty="0">
              <a:solidFill>
                <a:srgbClr val="391F0E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067862" y="4614872"/>
            <a:ext cx="870751" cy="2943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313" b="1" dirty="0">
                <a:solidFill>
                  <a:srgbClr val="391F0E"/>
                </a:solidFill>
              </a:rPr>
              <a:t>12/25(</a:t>
            </a:r>
            <a:r>
              <a:rPr kumimoji="1" lang="ja-JP" altLang="en-US" sz="1313" b="1" dirty="0">
                <a:solidFill>
                  <a:srgbClr val="391F0E"/>
                </a:solidFill>
              </a:rPr>
              <a:t>日</a:t>
            </a:r>
            <a:r>
              <a:rPr kumimoji="1" lang="en-US" altLang="ja-JP" sz="1313" b="1" dirty="0">
                <a:solidFill>
                  <a:srgbClr val="391F0E"/>
                </a:solidFill>
              </a:rPr>
              <a:t>)</a:t>
            </a:r>
            <a:endParaRPr kumimoji="1" lang="ja-JP" altLang="en-US" sz="1313" b="1" dirty="0">
              <a:solidFill>
                <a:srgbClr val="391F0E"/>
              </a:solidFill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79387" y="5081993"/>
            <a:ext cx="941283" cy="20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5" b="1" dirty="0">
                <a:solidFill>
                  <a:schemeClr val="bg1"/>
                </a:solidFill>
              </a:rPr>
              <a:t>サンプルの飲食店</a:t>
            </a: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903240" y="5073242"/>
            <a:ext cx="570990" cy="1489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8" b="1" dirty="0">
                <a:solidFill>
                  <a:schemeClr val="bg1"/>
                </a:solidFill>
              </a:rPr>
              <a:t>〒○○○</a:t>
            </a:r>
            <a:r>
              <a:rPr kumimoji="1" lang="en-US" altLang="ja-JP" sz="368" b="1" dirty="0">
                <a:solidFill>
                  <a:schemeClr val="bg1"/>
                </a:solidFill>
              </a:rPr>
              <a:t>-</a:t>
            </a:r>
            <a:r>
              <a:rPr kumimoji="1" lang="ja-JP" altLang="en-US" sz="368" b="1" dirty="0">
                <a:solidFill>
                  <a:schemeClr val="bg1"/>
                </a:solidFill>
              </a:rPr>
              <a:t>○○○○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903239" y="5150488"/>
            <a:ext cx="1035373" cy="148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8" b="1" dirty="0">
                <a:solidFill>
                  <a:schemeClr val="bg1"/>
                </a:solidFill>
              </a:rPr>
              <a:t>○○県○○市○○○○○○○○○○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1790706" y="5086993"/>
            <a:ext cx="655949" cy="1731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25" b="1" dirty="0">
                <a:solidFill>
                  <a:srgbClr val="DA5E24"/>
                </a:solidFill>
              </a:rPr>
              <a:t>ご予約はこちら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2316386" y="5046989"/>
            <a:ext cx="1345240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60" b="1" dirty="0">
                <a:solidFill>
                  <a:schemeClr val="bg1"/>
                </a:solidFill>
                <a:latin typeface="+mn-ea"/>
              </a:rPr>
              <a:t>0000-000-0000</a:t>
            </a:r>
            <a:endParaRPr kumimoji="1" lang="ja-JP" altLang="en-US" sz="126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1899794" y="5200890"/>
            <a:ext cx="453600" cy="9450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3"/>
          </a:p>
        </p:txBody>
      </p:sp>
      <p:sp>
        <p:nvSpPr>
          <p:cNvPr id="49" name="正方形/長方形 48"/>
          <p:cNvSpPr/>
          <p:nvPr/>
        </p:nvSpPr>
        <p:spPr>
          <a:xfrm>
            <a:off x="1099701" y="3896278"/>
            <a:ext cx="1417500" cy="18900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3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276160" y="3652346"/>
            <a:ext cx="307777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800" b="1" dirty="0">
                <a:solidFill>
                  <a:srgbClr val="D85C1E"/>
                </a:solidFill>
              </a:rPr>
              <a:t>名古屋コーチンの水炊き鍋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2749464" y="3658121"/>
            <a:ext cx="647100" cy="12842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578" b="1" dirty="0">
                <a:solidFill>
                  <a:srgbClr val="3D2410"/>
                </a:solidFill>
              </a:rPr>
              <a:t>丹念にとった鶏が</a:t>
            </a:r>
            <a:r>
              <a:rPr kumimoji="1" lang="ja-JP" altLang="en-US" sz="578" b="1" dirty="0" err="1">
                <a:solidFill>
                  <a:srgbClr val="3D2410"/>
                </a:solidFill>
              </a:rPr>
              <a:t>ら</a:t>
            </a:r>
            <a:r>
              <a:rPr kumimoji="1" lang="ja-JP" altLang="en-US" sz="578" b="1" dirty="0">
                <a:solidFill>
                  <a:srgbClr val="3D2410"/>
                </a:solidFill>
              </a:rPr>
              <a:t>スープは、さっぱりなのにコクがあります！</a:t>
            </a:r>
            <a:endParaRPr kumimoji="1" lang="en-US" altLang="ja-JP" sz="578" b="1" dirty="0">
              <a:solidFill>
                <a:srgbClr val="3D2410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578" b="1" dirty="0">
                <a:solidFill>
                  <a:srgbClr val="3D2410"/>
                </a:solidFill>
              </a:rPr>
              <a:t>〆のうどんで最後まで自慢の水炊きをご堪能ください。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1053441" y="3935458"/>
            <a:ext cx="1508746" cy="318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70" b="1" dirty="0">
                <a:solidFill>
                  <a:srgbClr val="391F0E"/>
                </a:solidFill>
              </a:rPr>
              <a:t>海鮮たっぷり鍋</a:t>
            </a:r>
          </a:p>
        </p:txBody>
      </p:sp>
      <p:sp>
        <p:nvSpPr>
          <p:cNvPr id="54" name="正方形/長方形 53"/>
          <p:cNvSpPr/>
          <p:nvPr/>
        </p:nvSpPr>
        <p:spPr>
          <a:xfrm>
            <a:off x="2132182" y="4491935"/>
            <a:ext cx="696481" cy="380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78" b="1" dirty="0"/>
              <a:t>写真やイラストを入れてください</a:t>
            </a:r>
            <a:r>
              <a:rPr kumimoji="1" lang="en-US" altLang="ja-JP" sz="578" b="1" dirty="0"/>
              <a:t> </a:t>
            </a:r>
            <a:endParaRPr kumimoji="1" lang="ja-JP" altLang="en-US" sz="578" b="1" dirty="0"/>
          </a:p>
        </p:txBody>
      </p:sp>
      <p:sp>
        <p:nvSpPr>
          <p:cNvPr id="57" name="二等辺三角形 56"/>
          <p:cNvSpPr/>
          <p:nvPr/>
        </p:nvSpPr>
        <p:spPr>
          <a:xfrm rot="5400000">
            <a:off x="970830" y="4706622"/>
            <a:ext cx="75982" cy="65502"/>
          </a:xfrm>
          <a:prstGeom prst="triangle">
            <a:avLst/>
          </a:prstGeom>
          <a:solidFill>
            <a:srgbClr val="391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3"/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14" y="676656"/>
            <a:ext cx="2844166" cy="2333879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39" y="1143060"/>
            <a:ext cx="1420516" cy="1420516"/>
          </a:xfrm>
          <a:prstGeom prst="rect">
            <a:avLst/>
          </a:prstGeom>
        </p:spPr>
      </p:pic>
      <p:sp>
        <p:nvSpPr>
          <p:cNvPr id="27" name="テキスト ボックス 26"/>
          <p:cNvSpPr txBox="1"/>
          <p:nvPr/>
        </p:nvSpPr>
        <p:spPr>
          <a:xfrm>
            <a:off x="1652814" y="4165097"/>
            <a:ext cx="9557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" b="1" dirty="0">
                <a:solidFill>
                  <a:srgbClr val="391F0E"/>
                </a:solidFill>
              </a:rPr>
              <a:t>２人前 </a:t>
            </a:r>
            <a:r>
              <a:rPr kumimoji="1" lang="en-US" altLang="ja-JP" sz="1100" b="1" dirty="0">
                <a:solidFill>
                  <a:srgbClr val="391F0E"/>
                </a:solidFill>
              </a:rPr>
              <a:t>2,980</a:t>
            </a:r>
            <a:r>
              <a:rPr kumimoji="1" lang="ja-JP" altLang="en-US" sz="800" b="1" dirty="0">
                <a:solidFill>
                  <a:srgbClr val="391F0E"/>
                </a:solidFill>
              </a:rPr>
              <a:t>円</a:t>
            </a:r>
            <a:endParaRPr kumimoji="1" lang="ja-JP" altLang="en-US" sz="2400" b="1" dirty="0">
              <a:solidFill>
                <a:srgbClr val="391F0E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0" y="-12243"/>
            <a:ext cx="3600450" cy="5339893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19" dirty="0"/>
          </a:p>
        </p:txBody>
      </p:sp>
      <p:sp>
        <p:nvSpPr>
          <p:cNvPr id="26" name="正方形/長方形 25"/>
          <p:cNvSpPr/>
          <p:nvPr/>
        </p:nvSpPr>
        <p:spPr>
          <a:xfrm>
            <a:off x="2721357" y="3680978"/>
            <a:ext cx="769383" cy="1276747"/>
          </a:xfrm>
          <a:prstGeom prst="rect">
            <a:avLst/>
          </a:prstGeom>
          <a:solidFill>
            <a:schemeClr val="accent1">
              <a:lumMod val="60000"/>
              <a:lumOff val="40000"/>
              <a:alpha val="86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3" b="1" dirty="0"/>
          </a:p>
        </p:txBody>
      </p:sp>
      <p:sp>
        <p:nvSpPr>
          <p:cNvPr id="28" name="正方形/長方形 27"/>
          <p:cNvSpPr/>
          <p:nvPr/>
        </p:nvSpPr>
        <p:spPr>
          <a:xfrm>
            <a:off x="1107837" y="3675208"/>
            <a:ext cx="1428297" cy="215267"/>
          </a:xfrm>
          <a:prstGeom prst="rect">
            <a:avLst/>
          </a:prstGeom>
          <a:solidFill>
            <a:schemeClr val="accent1">
              <a:lumMod val="60000"/>
              <a:lumOff val="40000"/>
              <a:alpha val="86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文字の編集ができます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71589" y="3692377"/>
            <a:ext cx="979248" cy="704208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写真を入れることが</a:t>
            </a:r>
            <a:endParaRPr kumimoji="1" lang="en-US" altLang="ja-JP" sz="800" b="1" dirty="0"/>
          </a:p>
          <a:p>
            <a:pPr algn="ctr"/>
            <a:r>
              <a:rPr kumimoji="1" lang="ja-JP" altLang="en-US" sz="800" b="1" dirty="0"/>
              <a:t>できます</a:t>
            </a:r>
          </a:p>
        </p:txBody>
      </p:sp>
      <p:sp>
        <p:nvSpPr>
          <p:cNvPr id="30" name="正方形/長方形 29"/>
          <p:cNvSpPr/>
          <p:nvPr/>
        </p:nvSpPr>
        <p:spPr>
          <a:xfrm>
            <a:off x="3240771" y="112548"/>
            <a:ext cx="265931" cy="2403836"/>
          </a:xfrm>
          <a:prstGeom prst="rect">
            <a:avLst/>
          </a:prstGeom>
          <a:solidFill>
            <a:schemeClr val="accent1">
              <a:lumMod val="60000"/>
              <a:lumOff val="40000"/>
              <a:alpha val="86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b="1" dirty="0"/>
              <a:t>文字の編集ができます</a:t>
            </a:r>
          </a:p>
        </p:txBody>
      </p:sp>
      <p:sp>
        <p:nvSpPr>
          <p:cNvPr id="31" name="正方形/長方形 30"/>
          <p:cNvSpPr/>
          <p:nvPr/>
        </p:nvSpPr>
        <p:spPr>
          <a:xfrm>
            <a:off x="2095547" y="4451605"/>
            <a:ext cx="733116" cy="51250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写真を入れることが</a:t>
            </a:r>
            <a:endParaRPr kumimoji="1" lang="en-US" altLang="ja-JP" sz="800" b="1" dirty="0"/>
          </a:p>
          <a:p>
            <a:pPr algn="ctr"/>
            <a:r>
              <a:rPr kumimoji="1" lang="ja-JP" altLang="en-US" sz="800" b="1" dirty="0"/>
              <a:t>できます</a:t>
            </a:r>
          </a:p>
        </p:txBody>
      </p:sp>
      <p:sp>
        <p:nvSpPr>
          <p:cNvPr id="35" name="正方形/長方形 34"/>
          <p:cNvSpPr/>
          <p:nvPr/>
        </p:nvSpPr>
        <p:spPr>
          <a:xfrm>
            <a:off x="1107837" y="3962474"/>
            <a:ext cx="1428297" cy="425947"/>
          </a:xfrm>
          <a:prstGeom prst="rect">
            <a:avLst/>
          </a:prstGeom>
          <a:solidFill>
            <a:schemeClr val="accent1">
              <a:lumMod val="60000"/>
              <a:lumOff val="40000"/>
              <a:alpha val="86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文字の編集ができます</a:t>
            </a: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2949592" y="3784579"/>
            <a:ext cx="313932" cy="1173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840" b="1" dirty="0">
                <a:solidFill>
                  <a:schemeClr val="bg1"/>
                </a:solidFill>
              </a:rPr>
              <a:t>文字の編集ができます</a:t>
            </a:r>
          </a:p>
        </p:txBody>
      </p:sp>
      <p:sp>
        <p:nvSpPr>
          <p:cNvPr id="40" name="正方形/長方形 39"/>
          <p:cNvSpPr/>
          <p:nvPr/>
        </p:nvSpPr>
        <p:spPr>
          <a:xfrm>
            <a:off x="153232" y="5038469"/>
            <a:ext cx="3337508" cy="215267"/>
          </a:xfrm>
          <a:prstGeom prst="rect">
            <a:avLst/>
          </a:prstGeom>
          <a:solidFill>
            <a:schemeClr val="accent1">
              <a:lumMod val="60000"/>
              <a:lumOff val="40000"/>
              <a:alpha val="86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文字の編集ができます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533423" y="741680"/>
            <a:ext cx="2480563" cy="2217420"/>
          </a:xfrm>
          <a:prstGeom prst="rect">
            <a:avLst/>
          </a:prstGeom>
          <a:solidFill>
            <a:schemeClr val="accent1">
              <a:lumMod val="60000"/>
              <a:lumOff val="40000"/>
              <a:alpha val="86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b="1" dirty="0"/>
              <a:t>文字の編集ができます</a:t>
            </a:r>
          </a:p>
        </p:txBody>
      </p:sp>
      <p:sp>
        <p:nvSpPr>
          <p:cNvPr id="55" name="正方形/長方形 54"/>
          <p:cNvSpPr/>
          <p:nvPr/>
        </p:nvSpPr>
        <p:spPr>
          <a:xfrm>
            <a:off x="104392" y="4537018"/>
            <a:ext cx="1870545" cy="335398"/>
          </a:xfrm>
          <a:prstGeom prst="rect">
            <a:avLst/>
          </a:prstGeom>
          <a:solidFill>
            <a:schemeClr val="accent1">
              <a:lumMod val="60000"/>
              <a:lumOff val="40000"/>
              <a:alpha val="86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800" b="1" dirty="0"/>
              <a:t>文字の編集ができます</a:t>
            </a:r>
          </a:p>
        </p:txBody>
      </p:sp>
      <p:sp>
        <p:nvSpPr>
          <p:cNvPr id="56" name="角丸四角形 2"/>
          <p:cNvSpPr/>
          <p:nvPr/>
        </p:nvSpPr>
        <p:spPr>
          <a:xfrm>
            <a:off x="79386" y="130175"/>
            <a:ext cx="2004981" cy="4733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背景写真の差し替えができます</a:t>
            </a:r>
          </a:p>
        </p:txBody>
      </p:sp>
    </p:spTree>
    <p:extLst>
      <p:ext uri="{BB962C8B-B14F-4D97-AF65-F5344CB8AC3E}">
        <p14:creationId xmlns:p14="http://schemas.microsoft.com/office/powerpoint/2010/main" val="106156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94254" y="283316"/>
            <a:ext cx="3303586" cy="2521916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ja-JP" sz="762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POP</a:t>
            </a:r>
            <a:r>
              <a:rPr lang="ja-JP" altLang="en-US" sz="762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・チラシ工房 ご利用上の注意事項</a:t>
            </a:r>
          </a:p>
          <a:p>
            <a:pPr>
              <a:lnSpc>
                <a:spcPct val="150000"/>
              </a:lnSpc>
            </a:pPr>
            <a:endParaRPr lang="ja-JP" altLang="en-US" sz="524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■推奨環境</a:t>
            </a: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・チラシを編集いただくには、事前に</a:t>
            </a:r>
            <a:r>
              <a:rPr lang="en-US" altLang="ja-JP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をインストールが必要となります。</a:t>
            </a:r>
          </a:p>
          <a:p>
            <a:pPr>
              <a:lnSpc>
                <a:spcPct val="150000"/>
              </a:lnSpc>
            </a:pPr>
            <a:endParaRPr lang="ja-JP" altLang="en-US" sz="524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■手書きフォントについて</a:t>
            </a: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・フォントのダウンロードおよびインストールはご利用される方の責任において行ってください。</a:t>
            </a: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・フォントの使用について、いかなる保証も行いません。フォントの規約をよく確認の上ご使用ください。</a:t>
            </a: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・発生したいかなる損害</a:t>
            </a:r>
            <a:r>
              <a:rPr lang="en-US" altLang="ja-JP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データ損失等を含む</a:t>
            </a:r>
            <a:r>
              <a:rPr lang="en-US" altLang="ja-JP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について、責任を負いません。</a:t>
            </a: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・本フォントに関するサポートについてはすべて未保証とさせていただきます。</a:t>
            </a: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・漢字によってはうまく表示されない場合があります。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・アプリケーションによっては正常に動作しない場合があります。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・印刷はお客さまご自身でお願いいたします。</a:t>
            </a:r>
            <a:endParaRPr lang="en-US" altLang="ja-JP" sz="524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524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524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24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  <a:p>
            <a:pPr>
              <a:lnSpc>
                <a:spcPct val="150000"/>
              </a:lnSpc>
            </a:pPr>
            <a:endParaRPr lang="ja-JP" altLang="en-US" sz="524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863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757</TotalTime>
  <Words>391</Words>
  <Application>Microsoft Office PowerPoint</Application>
  <PresentationFormat>ユーザー設定</PresentationFormat>
  <Paragraphs>60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0" baseType="lpstr">
      <vt:lpstr>ＭＳ Ｐゴシック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y-kohori</dc:creator>
  <cp:lastModifiedBy>y-kohori</cp:lastModifiedBy>
  <cp:revision>27</cp:revision>
  <cp:lastPrinted>2016-12-09T03:20:15Z</cp:lastPrinted>
  <dcterms:created xsi:type="dcterms:W3CDTF">2016-11-14T11:00:59Z</dcterms:created>
  <dcterms:modified xsi:type="dcterms:W3CDTF">2017-03-28T09:12:44Z</dcterms:modified>
</cp:coreProperties>
</file>