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8" r:id="rId2"/>
    <p:sldId id="256" r:id="rId3"/>
    <p:sldId id="257" r:id="rId4"/>
  </p:sldIdLst>
  <p:sldSz cx="9906000" cy="6858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12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91F0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065" autoAdjust="0"/>
    <p:restoredTop sz="94660"/>
  </p:normalViewPr>
  <p:slideViewPr>
    <p:cSldViewPr snapToGrid="0" showGuides="1">
      <p:cViewPr>
        <p:scale>
          <a:sx n="100" d="100"/>
          <a:sy n="100" d="100"/>
        </p:scale>
        <p:origin x="978" y="396"/>
      </p:cViewPr>
      <p:guideLst>
        <p:guide orient="horz" pos="2160"/>
        <p:guide pos="312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1122363"/>
            <a:ext cx="84201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6C1568-192F-4506-B993-4A80345A62F1}" type="datetimeFigureOut">
              <a:rPr kumimoji="1" lang="ja-JP" altLang="en-US" smtClean="0"/>
              <a:t>2017/3/22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750FF9-CC47-4C23-A539-27D8338CF3E0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pic>
        <p:nvPicPr>
          <p:cNvPr id="10" name="図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8" y="4719963"/>
            <a:ext cx="4950206" cy="1991045"/>
          </a:xfrm>
          <a:prstGeom prst="rect">
            <a:avLst/>
          </a:prstGeom>
        </p:spPr>
      </p:pic>
      <p:sp>
        <p:nvSpPr>
          <p:cNvPr id="11" name="正方形/長方形 10"/>
          <p:cNvSpPr/>
          <p:nvPr/>
        </p:nvSpPr>
        <p:spPr>
          <a:xfrm>
            <a:off x="0" y="6482357"/>
            <a:ext cx="4954794" cy="375643"/>
          </a:xfrm>
          <a:prstGeom prst="rect">
            <a:avLst/>
          </a:prstGeom>
          <a:solidFill>
            <a:srgbClr val="3D241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800"/>
          </a:p>
        </p:txBody>
      </p:sp>
      <p:pic>
        <p:nvPicPr>
          <p:cNvPr id="17" name="図 1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7588" y="4719963"/>
            <a:ext cx="4950206" cy="1991045"/>
          </a:xfrm>
          <a:prstGeom prst="rect">
            <a:avLst/>
          </a:prstGeom>
        </p:spPr>
      </p:pic>
      <p:sp>
        <p:nvSpPr>
          <p:cNvPr id="18" name="正方形/長方形 17"/>
          <p:cNvSpPr/>
          <p:nvPr userDrawn="1"/>
        </p:nvSpPr>
        <p:spPr>
          <a:xfrm>
            <a:off x="4953000" y="6482357"/>
            <a:ext cx="4954794" cy="375643"/>
          </a:xfrm>
          <a:prstGeom prst="rect">
            <a:avLst/>
          </a:prstGeom>
          <a:solidFill>
            <a:srgbClr val="3D241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800"/>
          </a:p>
        </p:txBody>
      </p:sp>
    </p:spTree>
    <p:extLst>
      <p:ext uri="{BB962C8B-B14F-4D97-AF65-F5344CB8AC3E}">
        <p14:creationId xmlns:p14="http://schemas.microsoft.com/office/powerpoint/2010/main" val="42149965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ユーザー設定レイアウ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6C1568-192F-4506-B993-4A80345A62F1}" type="datetimeFigureOut">
              <a:rPr kumimoji="1" lang="ja-JP" altLang="en-US" smtClean="0"/>
              <a:t>2017/3/22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750FF9-CC47-4C23-A539-27D8338CF3E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710917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6C1568-192F-4506-B993-4A80345A62F1}" type="datetimeFigureOut">
              <a:rPr kumimoji="1" lang="ja-JP" altLang="en-US" smtClean="0"/>
              <a:t>2017/3/22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750FF9-CC47-4C23-A539-27D8338CF3E0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grpSp>
        <p:nvGrpSpPr>
          <p:cNvPr id="7" name="グループ化 6"/>
          <p:cNvGrpSpPr/>
          <p:nvPr userDrawn="1"/>
        </p:nvGrpSpPr>
        <p:grpSpPr>
          <a:xfrm>
            <a:off x="0" y="7532"/>
            <a:ext cx="5195888" cy="6850468"/>
            <a:chOff x="0" y="7532"/>
            <a:chExt cx="7191614" cy="9897103"/>
          </a:xfrm>
        </p:grpSpPr>
        <p:sp>
          <p:nvSpPr>
            <p:cNvPr id="8" name="テキスト ボックス 7"/>
            <p:cNvSpPr txBox="1"/>
            <p:nvPr/>
          </p:nvSpPr>
          <p:spPr>
            <a:xfrm>
              <a:off x="2835237" y="289867"/>
              <a:ext cx="4356377" cy="3325604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square" rtlCol="0" anchor="t">
              <a:noAutofit/>
            </a:bodyPr>
            <a:lstStyle>
              <a:lvl1pPr marL="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en-US" altLang="ja-JP" sz="1005" b="1" dirty="0">
                  <a:solidFill>
                    <a:prstClr val="black"/>
                  </a:solidFill>
                  <a:latin typeface="ＭＳ Ｐゴシック" panose="020B0600070205080204" pitchFamily="50" charset="-128"/>
                  <a:ea typeface="ＭＳ Ｐゴシック" panose="020B0600070205080204" pitchFamily="50" charset="-128"/>
                </a:rPr>
                <a:t>POP</a:t>
              </a:r>
              <a:r>
                <a:rPr lang="ja-JP" altLang="en-US" sz="1005" b="1" dirty="0">
                  <a:solidFill>
                    <a:prstClr val="black"/>
                  </a:solidFill>
                  <a:latin typeface="ＭＳ Ｐゴシック" panose="020B0600070205080204" pitchFamily="50" charset="-128"/>
                  <a:ea typeface="ＭＳ Ｐゴシック" panose="020B0600070205080204" pitchFamily="50" charset="-128"/>
                </a:rPr>
                <a:t>・チラシ工房 ご利用上の注意事項</a:t>
              </a:r>
            </a:p>
            <a:p>
              <a:pPr>
                <a:lnSpc>
                  <a:spcPct val="150000"/>
                </a:lnSpc>
              </a:pPr>
              <a:endParaRPr lang="ja-JP" altLang="en-US" sz="691" dirty="0">
                <a:solidFill>
                  <a:prstClr val="black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endParaRPr>
            </a:p>
            <a:p>
              <a:pPr>
                <a:lnSpc>
                  <a:spcPct val="150000"/>
                </a:lnSpc>
              </a:pPr>
              <a:r>
                <a:rPr lang="ja-JP" altLang="en-US" sz="691" dirty="0">
                  <a:solidFill>
                    <a:prstClr val="black"/>
                  </a:solidFill>
                  <a:latin typeface="ＭＳ Ｐゴシック" panose="020B0600070205080204" pitchFamily="50" charset="-128"/>
                  <a:ea typeface="ＭＳ Ｐゴシック" panose="020B0600070205080204" pitchFamily="50" charset="-128"/>
                </a:rPr>
                <a:t>■推奨環境</a:t>
              </a:r>
            </a:p>
            <a:p>
              <a:pPr>
                <a:lnSpc>
                  <a:spcPct val="150000"/>
                </a:lnSpc>
              </a:pPr>
              <a:r>
                <a:rPr lang="ja-JP" altLang="en-US" sz="691" dirty="0">
                  <a:solidFill>
                    <a:prstClr val="black"/>
                  </a:solidFill>
                  <a:latin typeface="ＭＳ Ｐゴシック" panose="020B0600070205080204" pitchFamily="50" charset="-128"/>
                  <a:ea typeface="ＭＳ Ｐゴシック" panose="020B0600070205080204" pitchFamily="50" charset="-128"/>
                </a:rPr>
                <a:t>・チラシを編集いただくには、事前に</a:t>
              </a:r>
              <a:r>
                <a:rPr lang="en-US" altLang="ja-JP" sz="691" dirty="0">
                  <a:solidFill>
                    <a:prstClr val="black"/>
                  </a:solidFill>
                  <a:latin typeface="ＭＳ Ｐゴシック" panose="020B0600070205080204" pitchFamily="50" charset="-128"/>
                  <a:ea typeface="ＭＳ Ｐゴシック" panose="020B0600070205080204" pitchFamily="50" charset="-128"/>
                </a:rPr>
                <a:t>PowerPoint</a:t>
              </a:r>
              <a:r>
                <a:rPr lang="ja-JP" altLang="en-US" sz="691" dirty="0">
                  <a:solidFill>
                    <a:prstClr val="black"/>
                  </a:solidFill>
                  <a:latin typeface="ＭＳ Ｐゴシック" panose="020B0600070205080204" pitchFamily="50" charset="-128"/>
                  <a:ea typeface="ＭＳ Ｐゴシック" panose="020B0600070205080204" pitchFamily="50" charset="-128"/>
                </a:rPr>
                <a:t>をインストールが必要となります。</a:t>
              </a:r>
            </a:p>
            <a:p>
              <a:pPr>
                <a:lnSpc>
                  <a:spcPct val="150000"/>
                </a:lnSpc>
              </a:pPr>
              <a:endParaRPr lang="ja-JP" altLang="en-US" sz="691" dirty="0">
                <a:solidFill>
                  <a:prstClr val="black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endParaRPr>
            </a:p>
            <a:p>
              <a:pPr>
                <a:lnSpc>
                  <a:spcPct val="150000"/>
                </a:lnSpc>
              </a:pPr>
              <a:r>
                <a:rPr lang="ja-JP" altLang="en-US" sz="691" dirty="0">
                  <a:solidFill>
                    <a:prstClr val="black"/>
                  </a:solidFill>
                  <a:latin typeface="ＭＳ Ｐゴシック" panose="020B0600070205080204" pitchFamily="50" charset="-128"/>
                  <a:ea typeface="ＭＳ Ｐゴシック" panose="020B0600070205080204" pitchFamily="50" charset="-128"/>
                </a:rPr>
                <a:t>■手書きフォントについて</a:t>
              </a:r>
            </a:p>
            <a:p>
              <a:pPr>
                <a:lnSpc>
                  <a:spcPct val="150000"/>
                </a:lnSpc>
              </a:pPr>
              <a:r>
                <a:rPr lang="ja-JP" altLang="en-US" sz="691" dirty="0">
                  <a:solidFill>
                    <a:prstClr val="black"/>
                  </a:solidFill>
                  <a:latin typeface="ＭＳ Ｐゴシック" panose="020B0600070205080204" pitchFamily="50" charset="-128"/>
                  <a:ea typeface="ＭＳ Ｐゴシック" panose="020B0600070205080204" pitchFamily="50" charset="-128"/>
                </a:rPr>
                <a:t>・フォントのダウンロードおよびインストールはご利用される方の責任において行ってください。</a:t>
              </a:r>
            </a:p>
            <a:p>
              <a:pPr>
                <a:lnSpc>
                  <a:spcPct val="150000"/>
                </a:lnSpc>
              </a:pPr>
              <a:r>
                <a:rPr lang="ja-JP" altLang="en-US" sz="691" dirty="0">
                  <a:solidFill>
                    <a:prstClr val="black"/>
                  </a:solidFill>
                  <a:latin typeface="ＭＳ Ｐゴシック" panose="020B0600070205080204" pitchFamily="50" charset="-128"/>
                  <a:ea typeface="ＭＳ Ｐゴシック" panose="020B0600070205080204" pitchFamily="50" charset="-128"/>
                </a:rPr>
                <a:t>・フォントの使用について、いかなる保証も行いません。フォントの規約をよく確認の上ご使用ください。</a:t>
              </a:r>
            </a:p>
            <a:p>
              <a:pPr>
                <a:lnSpc>
                  <a:spcPct val="150000"/>
                </a:lnSpc>
              </a:pPr>
              <a:r>
                <a:rPr lang="ja-JP" altLang="en-US" sz="691" dirty="0">
                  <a:solidFill>
                    <a:prstClr val="black"/>
                  </a:solidFill>
                  <a:latin typeface="ＭＳ Ｐゴシック" panose="020B0600070205080204" pitchFamily="50" charset="-128"/>
                  <a:ea typeface="ＭＳ Ｐゴシック" panose="020B0600070205080204" pitchFamily="50" charset="-128"/>
                </a:rPr>
                <a:t>・発生したいかなる損害</a:t>
              </a:r>
              <a:r>
                <a:rPr lang="en-US" altLang="ja-JP" sz="691" dirty="0">
                  <a:solidFill>
                    <a:prstClr val="black"/>
                  </a:solidFill>
                  <a:latin typeface="ＭＳ Ｐゴシック" panose="020B0600070205080204" pitchFamily="50" charset="-128"/>
                  <a:ea typeface="ＭＳ Ｐゴシック" panose="020B0600070205080204" pitchFamily="50" charset="-128"/>
                </a:rPr>
                <a:t>(</a:t>
              </a:r>
              <a:r>
                <a:rPr lang="ja-JP" altLang="en-US" sz="691" dirty="0">
                  <a:solidFill>
                    <a:prstClr val="black"/>
                  </a:solidFill>
                  <a:latin typeface="ＭＳ Ｐゴシック" panose="020B0600070205080204" pitchFamily="50" charset="-128"/>
                  <a:ea typeface="ＭＳ Ｐゴシック" panose="020B0600070205080204" pitchFamily="50" charset="-128"/>
                </a:rPr>
                <a:t>データ損失等を含む</a:t>
              </a:r>
              <a:r>
                <a:rPr lang="en-US" altLang="ja-JP" sz="691" dirty="0">
                  <a:solidFill>
                    <a:prstClr val="black"/>
                  </a:solidFill>
                  <a:latin typeface="ＭＳ Ｐゴシック" panose="020B0600070205080204" pitchFamily="50" charset="-128"/>
                  <a:ea typeface="ＭＳ Ｐゴシック" panose="020B0600070205080204" pitchFamily="50" charset="-128"/>
                </a:rPr>
                <a:t>)</a:t>
              </a:r>
              <a:r>
                <a:rPr lang="ja-JP" altLang="en-US" sz="691" dirty="0">
                  <a:solidFill>
                    <a:prstClr val="black"/>
                  </a:solidFill>
                  <a:latin typeface="ＭＳ Ｐゴシック" panose="020B0600070205080204" pitchFamily="50" charset="-128"/>
                  <a:ea typeface="ＭＳ Ｐゴシック" panose="020B0600070205080204" pitchFamily="50" charset="-128"/>
                </a:rPr>
                <a:t>について、責任を負いません。</a:t>
              </a:r>
            </a:p>
            <a:p>
              <a:pPr>
                <a:lnSpc>
                  <a:spcPct val="150000"/>
                </a:lnSpc>
              </a:pPr>
              <a:r>
                <a:rPr lang="ja-JP" altLang="en-US" sz="691" dirty="0">
                  <a:solidFill>
                    <a:prstClr val="black"/>
                  </a:solidFill>
                  <a:latin typeface="ＭＳ Ｐゴシック" panose="020B0600070205080204" pitchFamily="50" charset="-128"/>
                  <a:ea typeface="ＭＳ Ｐゴシック" panose="020B0600070205080204" pitchFamily="50" charset="-128"/>
                </a:rPr>
                <a:t>・本フォントに関するサポートについてはすべて未保証とさせていただきます。</a:t>
              </a:r>
            </a:p>
            <a:p>
              <a:pPr>
                <a:lnSpc>
                  <a:spcPct val="150000"/>
                </a:lnSpc>
              </a:pPr>
              <a:r>
                <a:rPr lang="ja-JP" altLang="en-US" sz="691" dirty="0">
                  <a:solidFill>
                    <a:prstClr val="black"/>
                  </a:solidFill>
                  <a:latin typeface="ＭＳ Ｐゴシック" panose="020B0600070205080204" pitchFamily="50" charset="-128"/>
                  <a:ea typeface="ＭＳ Ｐゴシック" panose="020B0600070205080204" pitchFamily="50" charset="-128"/>
                </a:rPr>
                <a:t>・漢字によってはうまく表示されない場合があります。</a:t>
              </a:r>
            </a:p>
            <a:p>
              <a:pPr>
                <a:lnSpc>
                  <a:spcPct val="150000"/>
                </a:lnSpc>
              </a:pPr>
              <a:r>
                <a:rPr lang="ja-JP" altLang="en-US" sz="691" dirty="0">
                  <a:solidFill>
                    <a:prstClr val="black"/>
                  </a:solidFill>
                  <a:latin typeface="ＭＳ Ｐゴシック" panose="020B0600070205080204" pitchFamily="50" charset="-128"/>
                  <a:ea typeface="ＭＳ Ｐゴシック" panose="020B0600070205080204" pitchFamily="50" charset="-128"/>
                </a:rPr>
                <a:t>・アプリケーションによっては正常に動作しない場合があります。</a:t>
              </a:r>
            </a:p>
            <a:p>
              <a:pPr>
                <a:lnSpc>
                  <a:spcPct val="150000"/>
                </a:lnSpc>
              </a:pPr>
              <a:r>
                <a:rPr lang="ja-JP" altLang="en-US" sz="691" dirty="0">
                  <a:solidFill>
                    <a:prstClr val="black"/>
                  </a:solidFill>
                  <a:latin typeface="ＭＳ Ｐゴシック" panose="020B0600070205080204" pitchFamily="50" charset="-128"/>
                  <a:ea typeface="ＭＳ Ｐゴシック" panose="020B0600070205080204" pitchFamily="50" charset="-128"/>
                </a:rPr>
                <a:t>・印刷はお客さまご自身でお願いいたします。</a:t>
              </a:r>
              <a:endParaRPr lang="en-US" altLang="ja-JP" sz="691" dirty="0">
                <a:solidFill>
                  <a:prstClr val="black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endParaRPr>
            </a:p>
            <a:p>
              <a:pPr>
                <a:lnSpc>
                  <a:spcPct val="150000"/>
                </a:lnSpc>
              </a:pPr>
              <a:endParaRPr lang="en-US" altLang="ja-JP" sz="691" dirty="0">
                <a:solidFill>
                  <a:prstClr val="black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endParaRPr>
            </a:p>
            <a:p>
              <a:pPr>
                <a:lnSpc>
                  <a:spcPct val="150000"/>
                </a:lnSpc>
              </a:pPr>
              <a:endParaRPr lang="ja-JP" altLang="en-US" sz="691" dirty="0">
                <a:solidFill>
                  <a:prstClr val="black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endParaRPr>
            </a:p>
            <a:p>
              <a:pPr>
                <a:lnSpc>
                  <a:spcPct val="150000"/>
                </a:lnSpc>
              </a:pPr>
              <a:r>
                <a:rPr lang="ja-JP" altLang="en-US" sz="691" dirty="0">
                  <a:solidFill>
                    <a:prstClr val="black"/>
                  </a:solidFill>
                  <a:latin typeface="ＭＳ Ｐゴシック" panose="020B0600070205080204" pitchFamily="50" charset="-128"/>
                  <a:ea typeface="ＭＳ Ｐゴシック" panose="020B0600070205080204" pitchFamily="50" charset="-128"/>
                </a:rPr>
                <a:t>以上</a:t>
              </a:r>
            </a:p>
            <a:p>
              <a:pPr>
                <a:lnSpc>
                  <a:spcPct val="150000"/>
                </a:lnSpc>
              </a:pPr>
              <a:endParaRPr lang="ja-JP" altLang="en-US" sz="691" dirty="0">
                <a:solidFill>
                  <a:prstClr val="black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endParaRPr>
            </a:p>
          </p:txBody>
        </p:sp>
        <p:pic>
          <p:nvPicPr>
            <p:cNvPr id="9" name="図 8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" y="7532"/>
              <a:ext cx="6857915" cy="6808208"/>
            </a:xfrm>
            <a:prstGeom prst="rect">
              <a:avLst/>
            </a:prstGeom>
          </p:spPr>
        </p:pic>
        <p:pic>
          <p:nvPicPr>
            <p:cNvPr id="10" name="図 9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350" y="6815741"/>
              <a:ext cx="6851566" cy="2876530"/>
            </a:xfrm>
            <a:prstGeom prst="rect">
              <a:avLst/>
            </a:prstGeom>
          </p:spPr>
        </p:pic>
        <p:sp>
          <p:nvSpPr>
            <p:cNvPr id="11" name="正方形/長方形 10"/>
            <p:cNvSpPr/>
            <p:nvPr/>
          </p:nvSpPr>
          <p:spPr>
            <a:xfrm>
              <a:off x="0" y="9361931"/>
              <a:ext cx="6857916" cy="542704"/>
            </a:xfrm>
            <a:prstGeom prst="rect">
              <a:avLst/>
            </a:prstGeom>
            <a:solidFill>
              <a:srgbClr val="3D241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800"/>
            </a:p>
          </p:txBody>
        </p:sp>
        <p:pic>
          <p:nvPicPr>
            <p:cNvPr id="12" name="図 11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1869" y="938170"/>
              <a:ext cx="6260317" cy="5257144"/>
            </a:xfrm>
            <a:prstGeom prst="rect">
              <a:avLst/>
            </a:prstGeom>
          </p:spPr>
        </p:pic>
        <p:pic>
          <p:nvPicPr>
            <p:cNvPr id="13" name="図 12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09331" y="2370226"/>
              <a:ext cx="2425397" cy="2425397"/>
            </a:xfrm>
            <a:prstGeom prst="rect">
              <a:avLst/>
            </a:prstGeom>
          </p:spPr>
        </p:pic>
      </p:grpSp>
      <p:grpSp>
        <p:nvGrpSpPr>
          <p:cNvPr id="14" name="グループ化 13"/>
          <p:cNvGrpSpPr/>
          <p:nvPr userDrawn="1"/>
        </p:nvGrpSpPr>
        <p:grpSpPr>
          <a:xfrm>
            <a:off x="4953000" y="7532"/>
            <a:ext cx="5195888" cy="6850468"/>
            <a:chOff x="0" y="7532"/>
            <a:chExt cx="7191614" cy="9897103"/>
          </a:xfrm>
        </p:grpSpPr>
        <p:sp>
          <p:nvSpPr>
            <p:cNvPr id="15" name="テキスト ボックス 14"/>
            <p:cNvSpPr txBox="1"/>
            <p:nvPr/>
          </p:nvSpPr>
          <p:spPr>
            <a:xfrm>
              <a:off x="2835237" y="289867"/>
              <a:ext cx="4356377" cy="3325604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square" rtlCol="0" anchor="t">
              <a:noAutofit/>
            </a:bodyPr>
            <a:lstStyle>
              <a:lvl1pPr marL="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en-US" altLang="ja-JP" sz="1005" b="1" dirty="0">
                  <a:solidFill>
                    <a:prstClr val="black"/>
                  </a:solidFill>
                  <a:latin typeface="ＭＳ Ｐゴシック" panose="020B0600070205080204" pitchFamily="50" charset="-128"/>
                  <a:ea typeface="ＭＳ Ｐゴシック" panose="020B0600070205080204" pitchFamily="50" charset="-128"/>
                </a:rPr>
                <a:t>POP</a:t>
              </a:r>
              <a:r>
                <a:rPr lang="ja-JP" altLang="en-US" sz="1005" b="1" dirty="0">
                  <a:solidFill>
                    <a:prstClr val="black"/>
                  </a:solidFill>
                  <a:latin typeface="ＭＳ Ｐゴシック" panose="020B0600070205080204" pitchFamily="50" charset="-128"/>
                  <a:ea typeface="ＭＳ Ｐゴシック" panose="020B0600070205080204" pitchFamily="50" charset="-128"/>
                </a:rPr>
                <a:t>・チラシ工房 ご利用上の注意事項</a:t>
              </a:r>
            </a:p>
            <a:p>
              <a:pPr>
                <a:lnSpc>
                  <a:spcPct val="150000"/>
                </a:lnSpc>
              </a:pPr>
              <a:endParaRPr lang="ja-JP" altLang="en-US" sz="691" dirty="0">
                <a:solidFill>
                  <a:prstClr val="black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endParaRPr>
            </a:p>
            <a:p>
              <a:pPr>
                <a:lnSpc>
                  <a:spcPct val="150000"/>
                </a:lnSpc>
              </a:pPr>
              <a:r>
                <a:rPr lang="ja-JP" altLang="en-US" sz="691" dirty="0">
                  <a:solidFill>
                    <a:prstClr val="black"/>
                  </a:solidFill>
                  <a:latin typeface="ＭＳ Ｐゴシック" panose="020B0600070205080204" pitchFamily="50" charset="-128"/>
                  <a:ea typeface="ＭＳ Ｐゴシック" panose="020B0600070205080204" pitchFamily="50" charset="-128"/>
                </a:rPr>
                <a:t>■推奨環境</a:t>
              </a:r>
            </a:p>
            <a:p>
              <a:pPr>
                <a:lnSpc>
                  <a:spcPct val="150000"/>
                </a:lnSpc>
              </a:pPr>
              <a:r>
                <a:rPr lang="ja-JP" altLang="en-US" sz="691" dirty="0">
                  <a:solidFill>
                    <a:prstClr val="black"/>
                  </a:solidFill>
                  <a:latin typeface="ＭＳ Ｐゴシック" panose="020B0600070205080204" pitchFamily="50" charset="-128"/>
                  <a:ea typeface="ＭＳ Ｐゴシック" panose="020B0600070205080204" pitchFamily="50" charset="-128"/>
                </a:rPr>
                <a:t>・チラシを編集いただくには、事前に</a:t>
              </a:r>
              <a:r>
                <a:rPr lang="en-US" altLang="ja-JP" sz="691" dirty="0">
                  <a:solidFill>
                    <a:prstClr val="black"/>
                  </a:solidFill>
                  <a:latin typeface="ＭＳ Ｐゴシック" panose="020B0600070205080204" pitchFamily="50" charset="-128"/>
                  <a:ea typeface="ＭＳ Ｐゴシック" panose="020B0600070205080204" pitchFamily="50" charset="-128"/>
                </a:rPr>
                <a:t>PowerPoint</a:t>
              </a:r>
              <a:r>
                <a:rPr lang="ja-JP" altLang="en-US" sz="691" dirty="0">
                  <a:solidFill>
                    <a:prstClr val="black"/>
                  </a:solidFill>
                  <a:latin typeface="ＭＳ Ｐゴシック" panose="020B0600070205080204" pitchFamily="50" charset="-128"/>
                  <a:ea typeface="ＭＳ Ｐゴシック" panose="020B0600070205080204" pitchFamily="50" charset="-128"/>
                </a:rPr>
                <a:t>をインストールが必要となります。</a:t>
              </a:r>
            </a:p>
            <a:p>
              <a:pPr>
                <a:lnSpc>
                  <a:spcPct val="150000"/>
                </a:lnSpc>
              </a:pPr>
              <a:endParaRPr lang="ja-JP" altLang="en-US" sz="691" dirty="0">
                <a:solidFill>
                  <a:prstClr val="black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endParaRPr>
            </a:p>
            <a:p>
              <a:pPr>
                <a:lnSpc>
                  <a:spcPct val="150000"/>
                </a:lnSpc>
              </a:pPr>
              <a:r>
                <a:rPr lang="ja-JP" altLang="en-US" sz="691" dirty="0">
                  <a:solidFill>
                    <a:prstClr val="black"/>
                  </a:solidFill>
                  <a:latin typeface="ＭＳ Ｐゴシック" panose="020B0600070205080204" pitchFamily="50" charset="-128"/>
                  <a:ea typeface="ＭＳ Ｐゴシック" panose="020B0600070205080204" pitchFamily="50" charset="-128"/>
                </a:rPr>
                <a:t>■手書きフォントについて</a:t>
              </a:r>
            </a:p>
            <a:p>
              <a:pPr>
                <a:lnSpc>
                  <a:spcPct val="150000"/>
                </a:lnSpc>
              </a:pPr>
              <a:r>
                <a:rPr lang="ja-JP" altLang="en-US" sz="691" dirty="0">
                  <a:solidFill>
                    <a:prstClr val="black"/>
                  </a:solidFill>
                  <a:latin typeface="ＭＳ Ｐゴシック" panose="020B0600070205080204" pitchFamily="50" charset="-128"/>
                  <a:ea typeface="ＭＳ Ｐゴシック" panose="020B0600070205080204" pitchFamily="50" charset="-128"/>
                </a:rPr>
                <a:t>・フォントのダウンロードおよびインストールはご利用される方の責任において行ってください。</a:t>
              </a:r>
            </a:p>
            <a:p>
              <a:pPr>
                <a:lnSpc>
                  <a:spcPct val="150000"/>
                </a:lnSpc>
              </a:pPr>
              <a:r>
                <a:rPr lang="ja-JP" altLang="en-US" sz="691" dirty="0">
                  <a:solidFill>
                    <a:prstClr val="black"/>
                  </a:solidFill>
                  <a:latin typeface="ＭＳ Ｐゴシック" panose="020B0600070205080204" pitchFamily="50" charset="-128"/>
                  <a:ea typeface="ＭＳ Ｐゴシック" panose="020B0600070205080204" pitchFamily="50" charset="-128"/>
                </a:rPr>
                <a:t>・フォントの使用について、いかなる保証も行いません。フォントの規約をよく確認の上ご使用ください。</a:t>
              </a:r>
            </a:p>
            <a:p>
              <a:pPr>
                <a:lnSpc>
                  <a:spcPct val="150000"/>
                </a:lnSpc>
              </a:pPr>
              <a:r>
                <a:rPr lang="ja-JP" altLang="en-US" sz="691" dirty="0">
                  <a:solidFill>
                    <a:prstClr val="black"/>
                  </a:solidFill>
                  <a:latin typeface="ＭＳ Ｐゴシック" panose="020B0600070205080204" pitchFamily="50" charset="-128"/>
                  <a:ea typeface="ＭＳ Ｐゴシック" panose="020B0600070205080204" pitchFamily="50" charset="-128"/>
                </a:rPr>
                <a:t>・発生したいかなる損害</a:t>
              </a:r>
              <a:r>
                <a:rPr lang="en-US" altLang="ja-JP" sz="691" dirty="0">
                  <a:solidFill>
                    <a:prstClr val="black"/>
                  </a:solidFill>
                  <a:latin typeface="ＭＳ Ｐゴシック" panose="020B0600070205080204" pitchFamily="50" charset="-128"/>
                  <a:ea typeface="ＭＳ Ｐゴシック" panose="020B0600070205080204" pitchFamily="50" charset="-128"/>
                </a:rPr>
                <a:t>(</a:t>
              </a:r>
              <a:r>
                <a:rPr lang="ja-JP" altLang="en-US" sz="691" dirty="0">
                  <a:solidFill>
                    <a:prstClr val="black"/>
                  </a:solidFill>
                  <a:latin typeface="ＭＳ Ｐゴシック" panose="020B0600070205080204" pitchFamily="50" charset="-128"/>
                  <a:ea typeface="ＭＳ Ｐゴシック" panose="020B0600070205080204" pitchFamily="50" charset="-128"/>
                </a:rPr>
                <a:t>データ損失等を含む</a:t>
              </a:r>
              <a:r>
                <a:rPr lang="en-US" altLang="ja-JP" sz="691" dirty="0">
                  <a:solidFill>
                    <a:prstClr val="black"/>
                  </a:solidFill>
                  <a:latin typeface="ＭＳ Ｐゴシック" panose="020B0600070205080204" pitchFamily="50" charset="-128"/>
                  <a:ea typeface="ＭＳ Ｐゴシック" panose="020B0600070205080204" pitchFamily="50" charset="-128"/>
                </a:rPr>
                <a:t>)</a:t>
              </a:r>
              <a:r>
                <a:rPr lang="ja-JP" altLang="en-US" sz="691" dirty="0">
                  <a:solidFill>
                    <a:prstClr val="black"/>
                  </a:solidFill>
                  <a:latin typeface="ＭＳ Ｐゴシック" panose="020B0600070205080204" pitchFamily="50" charset="-128"/>
                  <a:ea typeface="ＭＳ Ｐゴシック" panose="020B0600070205080204" pitchFamily="50" charset="-128"/>
                </a:rPr>
                <a:t>について、責任を負いません。</a:t>
              </a:r>
            </a:p>
            <a:p>
              <a:pPr>
                <a:lnSpc>
                  <a:spcPct val="150000"/>
                </a:lnSpc>
              </a:pPr>
              <a:r>
                <a:rPr lang="ja-JP" altLang="en-US" sz="691" dirty="0">
                  <a:solidFill>
                    <a:prstClr val="black"/>
                  </a:solidFill>
                  <a:latin typeface="ＭＳ Ｐゴシック" panose="020B0600070205080204" pitchFamily="50" charset="-128"/>
                  <a:ea typeface="ＭＳ Ｐゴシック" panose="020B0600070205080204" pitchFamily="50" charset="-128"/>
                </a:rPr>
                <a:t>・本フォントに関するサポートについてはすべて未保証とさせていただきます。</a:t>
              </a:r>
            </a:p>
            <a:p>
              <a:pPr>
                <a:lnSpc>
                  <a:spcPct val="150000"/>
                </a:lnSpc>
              </a:pPr>
              <a:r>
                <a:rPr lang="ja-JP" altLang="en-US" sz="691" dirty="0">
                  <a:solidFill>
                    <a:prstClr val="black"/>
                  </a:solidFill>
                  <a:latin typeface="ＭＳ Ｐゴシック" panose="020B0600070205080204" pitchFamily="50" charset="-128"/>
                  <a:ea typeface="ＭＳ Ｐゴシック" panose="020B0600070205080204" pitchFamily="50" charset="-128"/>
                </a:rPr>
                <a:t>・漢字によってはうまく表示されない場合があります。</a:t>
              </a:r>
            </a:p>
            <a:p>
              <a:pPr>
                <a:lnSpc>
                  <a:spcPct val="150000"/>
                </a:lnSpc>
              </a:pPr>
              <a:r>
                <a:rPr lang="ja-JP" altLang="en-US" sz="691" dirty="0">
                  <a:solidFill>
                    <a:prstClr val="black"/>
                  </a:solidFill>
                  <a:latin typeface="ＭＳ Ｐゴシック" panose="020B0600070205080204" pitchFamily="50" charset="-128"/>
                  <a:ea typeface="ＭＳ Ｐゴシック" panose="020B0600070205080204" pitchFamily="50" charset="-128"/>
                </a:rPr>
                <a:t>・アプリケーションによっては正常に動作しない場合があります。</a:t>
              </a:r>
            </a:p>
            <a:p>
              <a:pPr>
                <a:lnSpc>
                  <a:spcPct val="150000"/>
                </a:lnSpc>
              </a:pPr>
              <a:r>
                <a:rPr lang="ja-JP" altLang="en-US" sz="691" dirty="0">
                  <a:solidFill>
                    <a:prstClr val="black"/>
                  </a:solidFill>
                  <a:latin typeface="ＭＳ Ｐゴシック" panose="020B0600070205080204" pitchFamily="50" charset="-128"/>
                  <a:ea typeface="ＭＳ Ｐゴシック" panose="020B0600070205080204" pitchFamily="50" charset="-128"/>
                </a:rPr>
                <a:t>・印刷はお客さまご自身でお願いいたします。</a:t>
              </a:r>
              <a:endParaRPr lang="en-US" altLang="ja-JP" sz="691" dirty="0">
                <a:solidFill>
                  <a:prstClr val="black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endParaRPr>
            </a:p>
            <a:p>
              <a:pPr>
                <a:lnSpc>
                  <a:spcPct val="150000"/>
                </a:lnSpc>
              </a:pPr>
              <a:endParaRPr lang="en-US" altLang="ja-JP" sz="691" dirty="0">
                <a:solidFill>
                  <a:prstClr val="black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endParaRPr>
            </a:p>
            <a:p>
              <a:pPr>
                <a:lnSpc>
                  <a:spcPct val="150000"/>
                </a:lnSpc>
              </a:pPr>
              <a:endParaRPr lang="ja-JP" altLang="en-US" sz="691" dirty="0">
                <a:solidFill>
                  <a:prstClr val="black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endParaRPr>
            </a:p>
            <a:p>
              <a:pPr>
                <a:lnSpc>
                  <a:spcPct val="150000"/>
                </a:lnSpc>
              </a:pPr>
              <a:r>
                <a:rPr lang="ja-JP" altLang="en-US" sz="691" dirty="0">
                  <a:solidFill>
                    <a:prstClr val="black"/>
                  </a:solidFill>
                  <a:latin typeface="ＭＳ Ｐゴシック" panose="020B0600070205080204" pitchFamily="50" charset="-128"/>
                  <a:ea typeface="ＭＳ Ｐゴシック" panose="020B0600070205080204" pitchFamily="50" charset="-128"/>
                </a:rPr>
                <a:t>以上</a:t>
              </a:r>
            </a:p>
            <a:p>
              <a:pPr>
                <a:lnSpc>
                  <a:spcPct val="150000"/>
                </a:lnSpc>
              </a:pPr>
              <a:endParaRPr lang="ja-JP" altLang="en-US" sz="691" dirty="0">
                <a:solidFill>
                  <a:prstClr val="black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endParaRPr>
            </a:p>
          </p:txBody>
        </p:sp>
        <p:pic>
          <p:nvPicPr>
            <p:cNvPr id="16" name="図 15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" y="7532"/>
              <a:ext cx="6857915" cy="6808208"/>
            </a:xfrm>
            <a:prstGeom prst="rect">
              <a:avLst/>
            </a:prstGeom>
          </p:spPr>
        </p:pic>
        <p:pic>
          <p:nvPicPr>
            <p:cNvPr id="17" name="図 16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350" y="6815741"/>
              <a:ext cx="6851566" cy="2876530"/>
            </a:xfrm>
            <a:prstGeom prst="rect">
              <a:avLst/>
            </a:prstGeom>
          </p:spPr>
        </p:pic>
        <p:sp>
          <p:nvSpPr>
            <p:cNvPr id="18" name="正方形/長方形 17"/>
            <p:cNvSpPr/>
            <p:nvPr/>
          </p:nvSpPr>
          <p:spPr>
            <a:xfrm>
              <a:off x="0" y="9361931"/>
              <a:ext cx="6857916" cy="542704"/>
            </a:xfrm>
            <a:prstGeom prst="rect">
              <a:avLst/>
            </a:prstGeom>
            <a:solidFill>
              <a:srgbClr val="3D241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800"/>
            </a:p>
          </p:txBody>
        </p:sp>
        <p:pic>
          <p:nvPicPr>
            <p:cNvPr id="19" name="図 18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1869" y="938170"/>
              <a:ext cx="6260317" cy="5257144"/>
            </a:xfrm>
            <a:prstGeom prst="rect">
              <a:avLst/>
            </a:prstGeom>
          </p:spPr>
        </p:pic>
        <p:pic>
          <p:nvPicPr>
            <p:cNvPr id="20" name="図 19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09331" y="2370226"/>
              <a:ext cx="2425397" cy="242539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3690693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6C1568-192F-4506-B993-4A80345A62F1}" type="datetimeFigureOut">
              <a:rPr kumimoji="1" lang="ja-JP" altLang="en-US" smtClean="0"/>
              <a:t>2017/3/22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750FF9-CC47-4C23-A539-27D8338CF3E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70318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84" r:id="rId2"/>
    <p:sldLayoutId id="2147483683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" name="図 5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7532"/>
            <a:ext cx="4954793" cy="4712431"/>
          </a:xfrm>
          <a:prstGeom prst="rect">
            <a:avLst/>
          </a:prstGeom>
        </p:spPr>
      </p:pic>
      <p:pic>
        <p:nvPicPr>
          <p:cNvPr id="61" name="図 6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3001" y="7532"/>
            <a:ext cx="4954793" cy="4712431"/>
          </a:xfrm>
          <a:prstGeom prst="rect">
            <a:avLst/>
          </a:prstGeom>
        </p:spPr>
      </p:pic>
      <p:pic>
        <p:nvPicPr>
          <p:cNvPr id="10" name="図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315" y="5737915"/>
            <a:ext cx="2619780" cy="632967"/>
          </a:xfrm>
          <a:prstGeom prst="rect">
            <a:avLst/>
          </a:prstGeom>
        </p:spPr>
      </p:pic>
      <p:pic>
        <p:nvPicPr>
          <p:cNvPr id="13" name="図 1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566" y="4815440"/>
            <a:ext cx="1204098" cy="896283"/>
          </a:xfrm>
          <a:prstGeom prst="rect">
            <a:avLst/>
          </a:prstGeom>
        </p:spPr>
      </p:pic>
      <p:sp>
        <p:nvSpPr>
          <p:cNvPr id="14" name="テキスト ボックス 13"/>
          <p:cNvSpPr txBox="1"/>
          <p:nvPr/>
        </p:nvSpPr>
        <p:spPr>
          <a:xfrm>
            <a:off x="4394996" y="231112"/>
            <a:ext cx="525528" cy="321338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kumimoji="1" lang="ja-JP" altLang="en-US" sz="2215" b="1" dirty="0">
                <a:solidFill>
                  <a:schemeClr val="bg1"/>
                </a:solidFill>
              </a:rPr>
              <a:t>なべフェア、はじまる。</a:t>
            </a:r>
          </a:p>
        </p:txBody>
      </p:sp>
      <p:sp>
        <p:nvSpPr>
          <p:cNvPr id="17" name="テキスト ボックス 16"/>
          <p:cNvSpPr txBox="1"/>
          <p:nvPr/>
        </p:nvSpPr>
        <p:spPr>
          <a:xfrm>
            <a:off x="1583209" y="4791649"/>
            <a:ext cx="1935145" cy="2414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969" b="1" dirty="0">
                <a:solidFill>
                  <a:srgbClr val="DA5E24"/>
                </a:solidFill>
              </a:rPr>
              <a:t>他にも新鮮な海の幸たっぷり！</a:t>
            </a:r>
          </a:p>
        </p:txBody>
      </p:sp>
      <p:sp>
        <p:nvSpPr>
          <p:cNvPr id="20" name="テキスト ボックス 19"/>
          <p:cNvSpPr txBox="1"/>
          <p:nvPr/>
        </p:nvSpPr>
        <p:spPr>
          <a:xfrm>
            <a:off x="1301231" y="5829579"/>
            <a:ext cx="575799" cy="20960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762" b="1" dirty="0">
                <a:solidFill>
                  <a:srgbClr val="DA5E24"/>
                </a:solidFill>
              </a:rPr>
              <a:t>開催期間</a:t>
            </a:r>
          </a:p>
        </p:txBody>
      </p:sp>
      <p:sp>
        <p:nvSpPr>
          <p:cNvPr id="21" name="テキスト ボックス 20"/>
          <p:cNvSpPr txBox="1"/>
          <p:nvPr/>
        </p:nvSpPr>
        <p:spPr>
          <a:xfrm>
            <a:off x="448908" y="6002003"/>
            <a:ext cx="1088760" cy="3586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731" b="1" dirty="0">
                <a:solidFill>
                  <a:srgbClr val="391F0E"/>
                </a:solidFill>
              </a:rPr>
              <a:t>12/01(</a:t>
            </a:r>
            <a:r>
              <a:rPr kumimoji="1" lang="ja-JP" altLang="en-US" sz="1731" b="1" dirty="0">
                <a:solidFill>
                  <a:srgbClr val="391F0E"/>
                </a:solidFill>
              </a:rPr>
              <a:t>木</a:t>
            </a:r>
            <a:r>
              <a:rPr kumimoji="1" lang="en-US" altLang="ja-JP" sz="1731" b="1" dirty="0">
                <a:solidFill>
                  <a:srgbClr val="391F0E"/>
                </a:solidFill>
              </a:rPr>
              <a:t>)</a:t>
            </a:r>
            <a:endParaRPr kumimoji="1" lang="ja-JP" altLang="en-US" sz="1731" b="1" dirty="0">
              <a:solidFill>
                <a:srgbClr val="391F0E"/>
              </a:solidFill>
            </a:endParaRPr>
          </a:p>
        </p:txBody>
      </p:sp>
      <p:sp>
        <p:nvSpPr>
          <p:cNvPr id="22" name="テキスト ボックス 21"/>
          <p:cNvSpPr txBox="1"/>
          <p:nvPr/>
        </p:nvSpPr>
        <p:spPr>
          <a:xfrm>
            <a:off x="1655603" y="6002003"/>
            <a:ext cx="1088760" cy="3586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731" b="1" dirty="0">
                <a:solidFill>
                  <a:srgbClr val="391F0E"/>
                </a:solidFill>
              </a:rPr>
              <a:t>12/25(</a:t>
            </a:r>
            <a:r>
              <a:rPr kumimoji="1" lang="ja-JP" altLang="en-US" sz="1731" b="1" dirty="0">
                <a:solidFill>
                  <a:srgbClr val="391F0E"/>
                </a:solidFill>
              </a:rPr>
              <a:t>日</a:t>
            </a:r>
            <a:r>
              <a:rPr kumimoji="1" lang="en-US" altLang="ja-JP" sz="1731" b="1" dirty="0">
                <a:solidFill>
                  <a:srgbClr val="391F0E"/>
                </a:solidFill>
              </a:rPr>
              <a:t>)</a:t>
            </a:r>
            <a:endParaRPr kumimoji="1" lang="ja-JP" altLang="en-US" sz="1731" b="1" dirty="0">
              <a:solidFill>
                <a:srgbClr val="391F0E"/>
              </a:solidFill>
            </a:endParaRPr>
          </a:p>
        </p:txBody>
      </p:sp>
      <p:sp>
        <p:nvSpPr>
          <p:cNvPr id="23" name="テキスト ボックス 22"/>
          <p:cNvSpPr txBox="1"/>
          <p:nvPr/>
        </p:nvSpPr>
        <p:spPr>
          <a:xfrm>
            <a:off x="295593" y="6565042"/>
            <a:ext cx="1184940" cy="2414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969" b="1" dirty="0">
                <a:solidFill>
                  <a:schemeClr val="bg1"/>
                </a:solidFill>
              </a:rPr>
              <a:t>サンプルの飲食店</a:t>
            </a:r>
          </a:p>
        </p:txBody>
      </p:sp>
      <p:sp>
        <p:nvSpPr>
          <p:cNvPr id="24" name="テキスト ボックス 23"/>
          <p:cNvSpPr txBox="1"/>
          <p:nvPr/>
        </p:nvSpPr>
        <p:spPr>
          <a:xfrm>
            <a:off x="1381993" y="6553503"/>
            <a:ext cx="704039" cy="16696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485" b="1" dirty="0">
                <a:solidFill>
                  <a:schemeClr val="bg1"/>
                </a:solidFill>
              </a:rPr>
              <a:t>〒○○○</a:t>
            </a:r>
            <a:r>
              <a:rPr kumimoji="1" lang="en-US" altLang="ja-JP" sz="485" b="1" dirty="0">
                <a:solidFill>
                  <a:schemeClr val="bg1"/>
                </a:solidFill>
              </a:rPr>
              <a:t>-</a:t>
            </a:r>
            <a:r>
              <a:rPr kumimoji="1" lang="ja-JP" altLang="en-US" sz="485" b="1" dirty="0">
                <a:solidFill>
                  <a:schemeClr val="bg1"/>
                </a:solidFill>
              </a:rPr>
              <a:t>○○○○</a:t>
            </a:r>
          </a:p>
        </p:txBody>
      </p:sp>
      <p:sp>
        <p:nvSpPr>
          <p:cNvPr id="25" name="テキスト ボックス 24"/>
          <p:cNvSpPr txBox="1"/>
          <p:nvPr/>
        </p:nvSpPr>
        <p:spPr>
          <a:xfrm>
            <a:off x="1381993" y="6655366"/>
            <a:ext cx="1157381" cy="2416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485" b="1" dirty="0">
                <a:solidFill>
                  <a:schemeClr val="bg1"/>
                </a:solidFill>
              </a:rPr>
              <a:t>○○県○○市○○○○○○○○○○</a:t>
            </a:r>
          </a:p>
        </p:txBody>
      </p:sp>
      <p:sp>
        <p:nvSpPr>
          <p:cNvPr id="26" name="テキスト ボックス 25"/>
          <p:cNvSpPr txBox="1"/>
          <p:nvPr/>
        </p:nvSpPr>
        <p:spPr>
          <a:xfrm>
            <a:off x="2552277" y="6571637"/>
            <a:ext cx="801823" cy="19883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692" b="1" dirty="0">
                <a:solidFill>
                  <a:srgbClr val="DA5E24"/>
                </a:solidFill>
              </a:rPr>
              <a:t>ご予約はこちら</a:t>
            </a:r>
          </a:p>
        </p:txBody>
      </p:sp>
      <p:sp>
        <p:nvSpPr>
          <p:cNvPr id="27" name="テキスト ボックス 26"/>
          <p:cNvSpPr txBox="1"/>
          <p:nvPr/>
        </p:nvSpPr>
        <p:spPr>
          <a:xfrm>
            <a:off x="3245481" y="6518884"/>
            <a:ext cx="1707519" cy="34810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662" b="1" dirty="0">
                <a:solidFill>
                  <a:schemeClr val="bg1"/>
                </a:solidFill>
                <a:latin typeface="+mn-ea"/>
              </a:rPr>
              <a:t>0000-000-0000</a:t>
            </a:r>
            <a:endParaRPr kumimoji="1" lang="ja-JP" altLang="en-US" sz="1662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8" name="正方形/長方形 27"/>
          <p:cNvSpPr/>
          <p:nvPr/>
        </p:nvSpPr>
        <p:spPr>
          <a:xfrm>
            <a:off x="2696129" y="6721828"/>
            <a:ext cx="598154" cy="12462"/>
          </a:xfrm>
          <a:prstGeom prst="rect">
            <a:avLst/>
          </a:prstGeom>
          <a:solidFill>
            <a:srgbClr val="D9591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246"/>
          </a:p>
        </p:txBody>
      </p:sp>
      <p:sp>
        <p:nvSpPr>
          <p:cNvPr id="29" name="正方形/長方形 28"/>
          <p:cNvSpPr/>
          <p:nvPr/>
        </p:nvSpPr>
        <p:spPr>
          <a:xfrm>
            <a:off x="1641061" y="5001463"/>
            <a:ext cx="1869231" cy="24923"/>
          </a:xfrm>
          <a:prstGeom prst="rect">
            <a:avLst/>
          </a:prstGeom>
          <a:solidFill>
            <a:srgbClr val="D9591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246"/>
          </a:p>
        </p:txBody>
      </p:sp>
      <p:sp>
        <p:nvSpPr>
          <p:cNvPr id="30" name="テキスト ボックス 29"/>
          <p:cNvSpPr txBox="1"/>
          <p:nvPr/>
        </p:nvSpPr>
        <p:spPr>
          <a:xfrm>
            <a:off x="4520075" y="4805347"/>
            <a:ext cx="338554" cy="1631216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kumimoji="1" lang="ja-JP" altLang="en-US" sz="1000" b="1" dirty="0">
                <a:solidFill>
                  <a:srgbClr val="D85C1E"/>
                </a:solidFill>
              </a:rPr>
              <a:t>名古屋コーチンの水炊き鍋</a:t>
            </a:r>
          </a:p>
        </p:txBody>
      </p:sp>
      <p:sp>
        <p:nvSpPr>
          <p:cNvPr id="31" name="テキスト ボックス 30"/>
          <p:cNvSpPr txBox="1"/>
          <p:nvPr/>
        </p:nvSpPr>
        <p:spPr>
          <a:xfrm>
            <a:off x="3793698" y="4795901"/>
            <a:ext cx="794576" cy="162786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kumimoji="1" lang="ja-JP" altLang="en-US" sz="762" b="1" dirty="0">
                <a:solidFill>
                  <a:srgbClr val="3D2410"/>
                </a:solidFill>
              </a:rPr>
              <a:t>丹念にとった鶏が</a:t>
            </a:r>
            <a:r>
              <a:rPr kumimoji="1" lang="ja-JP" altLang="en-US" sz="762" b="1" dirty="0" err="1">
                <a:solidFill>
                  <a:srgbClr val="3D2410"/>
                </a:solidFill>
              </a:rPr>
              <a:t>ら</a:t>
            </a:r>
            <a:r>
              <a:rPr kumimoji="1" lang="ja-JP" altLang="en-US" sz="762" b="1" dirty="0">
                <a:solidFill>
                  <a:srgbClr val="3D2410"/>
                </a:solidFill>
              </a:rPr>
              <a:t>スープは、さっぱりなのにコクがあります！</a:t>
            </a:r>
            <a:endParaRPr kumimoji="1" lang="en-US" altLang="ja-JP" sz="762" b="1" dirty="0">
              <a:solidFill>
                <a:srgbClr val="3D2410"/>
              </a:solidFill>
            </a:endParaRPr>
          </a:p>
          <a:p>
            <a:pPr>
              <a:lnSpc>
                <a:spcPct val="130000"/>
              </a:lnSpc>
            </a:pPr>
            <a:r>
              <a:rPr kumimoji="1" lang="ja-JP" altLang="en-US" sz="762" b="1" dirty="0">
                <a:solidFill>
                  <a:srgbClr val="3D2410"/>
                </a:solidFill>
              </a:rPr>
              <a:t>〆のうどんで最後まで自慢の水炊きをご堪能ください。</a:t>
            </a:r>
          </a:p>
        </p:txBody>
      </p:sp>
      <p:sp>
        <p:nvSpPr>
          <p:cNvPr id="32" name="テキスト ボックス 31"/>
          <p:cNvSpPr txBox="1"/>
          <p:nvPr/>
        </p:nvSpPr>
        <p:spPr>
          <a:xfrm>
            <a:off x="1580061" y="5103523"/>
            <a:ext cx="1923925" cy="3905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1938" b="1" dirty="0">
                <a:solidFill>
                  <a:srgbClr val="391F0E"/>
                </a:solidFill>
              </a:rPr>
              <a:t>海鮮たっぷり鍋</a:t>
            </a:r>
          </a:p>
        </p:txBody>
      </p:sp>
      <p:sp>
        <p:nvSpPr>
          <p:cNvPr id="33" name="テキスト ボックス 32"/>
          <p:cNvSpPr txBox="1"/>
          <p:nvPr/>
        </p:nvSpPr>
        <p:spPr>
          <a:xfrm>
            <a:off x="2620585" y="5424714"/>
            <a:ext cx="966931" cy="2840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762" b="1" dirty="0">
                <a:solidFill>
                  <a:srgbClr val="391F0E"/>
                </a:solidFill>
              </a:rPr>
              <a:t>２人前 </a:t>
            </a:r>
            <a:r>
              <a:rPr kumimoji="1" lang="en-US" altLang="ja-JP" sz="1246" b="1" dirty="0">
                <a:solidFill>
                  <a:srgbClr val="391F0E"/>
                </a:solidFill>
              </a:rPr>
              <a:t>2,980</a:t>
            </a:r>
            <a:r>
              <a:rPr kumimoji="1" lang="ja-JP" altLang="en-US" sz="762" b="1" dirty="0">
                <a:solidFill>
                  <a:srgbClr val="391F0E"/>
                </a:solidFill>
              </a:rPr>
              <a:t>円</a:t>
            </a:r>
            <a:endParaRPr kumimoji="1" lang="ja-JP" altLang="en-US" sz="2769" b="1" dirty="0">
              <a:solidFill>
                <a:srgbClr val="391F0E"/>
              </a:solidFill>
            </a:endParaRPr>
          </a:p>
        </p:txBody>
      </p:sp>
      <p:pic>
        <p:nvPicPr>
          <p:cNvPr id="34" name="図 3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96732" y="5847773"/>
            <a:ext cx="735861" cy="547746"/>
          </a:xfrm>
          <a:prstGeom prst="rect">
            <a:avLst/>
          </a:prstGeom>
        </p:spPr>
      </p:pic>
      <p:pic>
        <p:nvPicPr>
          <p:cNvPr id="35" name="図 3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94569" y="5737915"/>
            <a:ext cx="2619780" cy="632967"/>
          </a:xfrm>
          <a:prstGeom prst="rect">
            <a:avLst/>
          </a:prstGeom>
        </p:spPr>
      </p:pic>
      <p:pic>
        <p:nvPicPr>
          <p:cNvPr id="36" name="図 3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76820" y="4815440"/>
            <a:ext cx="1204098" cy="896283"/>
          </a:xfrm>
          <a:prstGeom prst="rect">
            <a:avLst/>
          </a:prstGeom>
        </p:spPr>
      </p:pic>
      <p:sp>
        <p:nvSpPr>
          <p:cNvPr id="37" name="テキスト ボックス 36"/>
          <p:cNvSpPr txBox="1"/>
          <p:nvPr/>
        </p:nvSpPr>
        <p:spPr>
          <a:xfrm>
            <a:off x="9343250" y="231112"/>
            <a:ext cx="525528" cy="321338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kumimoji="1" lang="ja-JP" altLang="en-US" sz="2215" b="1" dirty="0">
                <a:solidFill>
                  <a:schemeClr val="bg1"/>
                </a:solidFill>
              </a:rPr>
              <a:t>なべフェア、はじまる。</a:t>
            </a:r>
          </a:p>
        </p:txBody>
      </p:sp>
      <p:sp>
        <p:nvSpPr>
          <p:cNvPr id="38" name="テキスト ボックス 37"/>
          <p:cNvSpPr txBox="1"/>
          <p:nvPr/>
        </p:nvSpPr>
        <p:spPr>
          <a:xfrm>
            <a:off x="6531463" y="4791649"/>
            <a:ext cx="1935145" cy="2414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969" b="1" dirty="0">
                <a:solidFill>
                  <a:srgbClr val="DA5E24"/>
                </a:solidFill>
              </a:rPr>
              <a:t>他にも新鮮な海の幸たっぷり！</a:t>
            </a:r>
          </a:p>
        </p:txBody>
      </p:sp>
      <p:sp>
        <p:nvSpPr>
          <p:cNvPr id="39" name="テキスト ボックス 38"/>
          <p:cNvSpPr txBox="1"/>
          <p:nvPr/>
        </p:nvSpPr>
        <p:spPr>
          <a:xfrm>
            <a:off x="6249485" y="5829579"/>
            <a:ext cx="575799" cy="20960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762" b="1" dirty="0">
                <a:solidFill>
                  <a:srgbClr val="DA5E24"/>
                </a:solidFill>
              </a:rPr>
              <a:t>開催期間</a:t>
            </a:r>
          </a:p>
        </p:txBody>
      </p:sp>
      <p:sp>
        <p:nvSpPr>
          <p:cNvPr id="40" name="テキスト ボックス 39"/>
          <p:cNvSpPr txBox="1"/>
          <p:nvPr/>
        </p:nvSpPr>
        <p:spPr>
          <a:xfrm>
            <a:off x="5397162" y="6002003"/>
            <a:ext cx="1088760" cy="3586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731" b="1" dirty="0">
                <a:solidFill>
                  <a:srgbClr val="391F0E"/>
                </a:solidFill>
              </a:rPr>
              <a:t>12/01(</a:t>
            </a:r>
            <a:r>
              <a:rPr kumimoji="1" lang="ja-JP" altLang="en-US" sz="1731" b="1" dirty="0">
                <a:solidFill>
                  <a:srgbClr val="391F0E"/>
                </a:solidFill>
              </a:rPr>
              <a:t>木</a:t>
            </a:r>
            <a:r>
              <a:rPr kumimoji="1" lang="en-US" altLang="ja-JP" sz="1731" b="1" dirty="0">
                <a:solidFill>
                  <a:srgbClr val="391F0E"/>
                </a:solidFill>
              </a:rPr>
              <a:t>)</a:t>
            </a:r>
            <a:endParaRPr kumimoji="1" lang="ja-JP" altLang="en-US" sz="1731" b="1" dirty="0">
              <a:solidFill>
                <a:srgbClr val="391F0E"/>
              </a:solidFill>
            </a:endParaRPr>
          </a:p>
        </p:txBody>
      </p:sp>
      <p:sp>
        <p:nvSpPr>
          <p:cNvPr id="41" name="テキスト ボックス 40"/>
          <p:cNvSpPr txBox="1"/>
          <p:nvPr/>
        </p:nvSpPr>
        <p:spPr>
          <a:xfrm>
            <a:off x="6603857" y="6002003"/>
            <a:ext cx="1088760" cy="3586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731" b="1" dirty="0">
                <a:solidFill>
                  <a:srgbClr val="391F0E"/>
                </a:solidFill>
              </a:rPr>
              <a:t>12/25(</a:t>
            </a:r>
            <a:r>
              <a:rPr kumimoji="1" lang="ja-JP" altLang="en-US" sz="1731" b="1" dirty="0">
                <a:solidFill>
                  <a:srgbClr val="391F0E"/>
                </a:solidFill>
              </a:rPr>
              <a:t>日</a:t>
            </a:r>
            <a:r>
              <a:rPr kumimoji="1" lang="en-US" altLang="ja-JP" sz="1731" b="1" dirty="0">
                <a:solidFill>
                  <a:srgbClr val="391F0E"/>
                </a:solidFill>
              </a:rPr>
              <a:t>)</a:t>
            </a:r>
            <a:endParaRPr kumimoji="1" lang="ja-JP" altLang="en-US" sz="1731" b="1" dirty="0">
              <a:solidFill>
                <a:srgbClr val="391F0E"/>
              </a:solidFill>
            </a:endParaRPr>
          </a:p>
        </p:txBody>
      </p:sp>
      <p:sp>
        <p:nvSpPr>
          <p:cNvPr id="42" name="テキスト ボックス 41"/>
          <p:cNvSpPr txBox="1"/>
          <p:nvPr/>
        </p:nvSpPr>
        <p:spPr>
          <a:xfrm>
            <a:off x="5243847" y="6565042"/>
            <a:ext cx="1184940" cy="2414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969" b="1" dirty="0">
                <a:solidFill>
                  <a:schemeClr val="bg1"/>
                </a:solidFill>
              </a:rPr>
              <a:t>サンプルの飲食店</a:t>
            </a:r>
          </a:p>
        </p:txBody>
      </p:sp>
      <p:sp>
        <p:nvSpPr>
          <p:cNvPr id="43" name="テキスト ボックス 42"/>
          <p:cNvSpPr txBox="1"/>
          <p:nvPr/>
        </p:nvSpPr>
        <p:spPr>
          <a:xfrm>
            <a:off x="6330247" y="6553503"/>
            <a:ext cx="704039" cy="16696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485" b="1" dirty="0">
                <a:solidFill>
                  <a:schemeClr val="bg1"/>
                </a:solidFill>
              </a:rPr>
              <a:t>〒○○○</a:t>
            </a:r>
            <a:r>
              <a:rPr kumimoji="1" lang="en-US" altLang="ja-JP" sz="485" b="1" dirty="0">
                <a:solidFill>
                  <a:schemeClr val="bg1"/>
                </a:solidFill>
              </a:rPr>
              <a:t>-</a:t>
            </a:r>
            <a:r>
              <a:rPr kumimoji="1" lang="ja-JP" altLang="en-US" sz="485" b="1" dirty="0">
                <a:solidFill>
                  <a:schemeClr val="bg1"/>
                </a:solidFill>
              </a:rPr>
              <a:t>○○○○</a:t>
            </a:r>
          </a:p>
        </p:txBody>
      </p:sp>
      <p:sp>
        <p:nvSpPr>
          <p:cNvPr id="44" name="テキスト ボックス 43"/>
          <p:cNvSpPr txBox="1"/>
          <p:nvPr/>
        </p:nvSpPr>
        <p:spPr>
          <a:xfrm>
            <a:off x="6330247" y="6655366"/>
            <a:ext cx="1157381" cy="2416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485" b="1" dirty="0">
                <a:solidFill>
                  <a:schemeClr val="bg1"/>
                </a:solidFill>
              </a:rPr>
              <a:t>○○県○○市○○○○○○○○○○</a:t>
            </a:r>
          </a:p>
        </p:txBody>
      </p:sp>
      <p:sp>
        <p:nvSpPr>
          <p:cNvPr id="45" name="テキスト ボックス 44"/>
          <p:cNvSpPr txBox="1"/>
          <p:nvPr/>
        </p:nvSpPr>
        <p:spPr>
          <a:xfrm>
            <a:off x="7500531" y="6571637"/>
            <a:ext cx="801823" cy="19883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692" b="1" dirty="0">
                <a:solidFill>
                  <a:srgbClr val="DA5E24"/>
                </a:solidFill>
              </a:rPr>
              <a:t>ご予約はこちら</a:t>
            </a:r>
          </a:p>
        </p:txBody>
      </p:sp>
      <p:sp>
        <p:nvSpPr>
          <p:cNvPr id="46" name="テキスト ボックス 45"/>
          <p:cNvSpPr txBox="1"/>
          <p:nvPr/>
        </p:nvSpPr>
        <p:spPr>
          <a:xfrm>
            <a:off x="8193735" y="6518884"/>
            <a:ext cx="1707519" cy="34810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662" b="1" dirty="0">
                <a:solidFill>
                  <a:schemeClr val="bg1"/>
                </a:solidFill>
                <a:latin typeface="+mn-ea"/>
              </a:rPr>
              <a:t>0000-000-0000</a:t>
            </a:r>
            <a:endParaRPr kumimoji="1" lang="ja-JP" altLang="en-US" sz="1662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47" name="正方形/長方形 46"/>
          <p:cNvSpPr/>
          <p:nvPr/>
        </p:nvSpPr>
        <p:spPr>
          <a:xfrm>
            <a:off x="7644383" y="6721828"/>
            <a:ext cx="598154" cy="12462"/>
          </a:xfrm>
          <a:prstGeom prst="rect">
            <a:avLst/>
          </a:prstGeom>
          <a:solidFill>
            <a:srgbClr val="D9591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246"/>
          </a:p>
        </p:txBody>
      </p:sp>
      <p:sp>
        <p:nvSpPr>
          <p:cNvPr id="48" name="正方形/長方形 47"/>
          <p:cNvSpPr/>
          <p:nvPr/>
        </p:nvSpPr>
        <p:spPr>
          <a:xfrm>
            <a:off x="6589315" y="5001463"/>
            <a:ext cx="1869231" cy="24923"/>
          </a:xfrm>
          <a:prstGeom prst="rect">
            <a:avLst/>
          </a:prstGeom>
          <a:solidFill>
            <a:srgbClr val="D9591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246"/>
          </a:p>
        </p:txBody>
      </p:sp>
      <p:sp>
        <p:nvSpPr>
          <p:cNvPr id="49" name="テキスト ボックス 48"/>
          <p:cNvSpPr txBox="1"/>
          <p:nvPr/>
        </p:nvSpPr>
        <p:spPr>
          <a:xfrm>
            <a:off x="9468329" y="4805347"/>
            <a:ext cx="338554" cy="1631216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kumimoji="1" lang="ja-JP" altLang="en-US" sz="1000" b="1" dirty="0">
                <a:solidFill>
                  <a:srgbClr val="D85C1E"/>
                </a:solidFill>
              </a:rPr>
              <a:t>名古屋コーチンの水炊き鍋</a:t>
            </a:r>
          </a:p>
        </p:txBody>
      </p:sp>
      <p:sp>
        <p:nvSpPr>
          <p:cNvPr id="50" name="テキスト ボックス 49"/>
          <p:cNvSpPr txBox="1"/>
          <p:nvPr/>
        </p:nvSpPr>
        <p:spPr>
          <a:xfrm>
            <a:off x="8741952" y="4795901"/>
            <a:ext cx="794576" cy="162786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kumimoji="1" lang="ja-JP" altLang="en-US" sz="762" b="1" dirty="0">
                <a:solidFill>
                  <a:srgbClr val="3D2410"/>
                </a:solidFill>
              </a:rPr>
              <a:t>丹念にとった鶏が</a:t>
            </a:r>
            <a:r>
              <a:rPr kumimoji="1" lang="ja-JP" altLang="en-US" sz="762" b="1" dirty="0" err="1">
                <a:solidFill>
                  <a:srgbClr val="3D2410"/>
                </a:solidFill>
              </a:rPr>
              <a:t>ら</a:t>
            </a:r>
            <a:r>
              <a:rPr kumimoji="1" lang="ja-JP" altLang="en-US" sz="762" b="1" dirty="0">
                <a:solidFill>
                  <a:srgbClr val="3D2410"/>
                </a:solidFill>
              </a:rPr>
              <a:t>スープは、さっぱりなのにコクがあります！</a:t>
            </a:r>
            <a:endParaRPr kumimoji="1" lang="en-US" altLang="ja-JP" sz="762" b="1" dirty="0">
              <a:solidFill>
                <a:srgbClr val="3D2410"/>
              </a:solidFill>
            </a:endParaRPr>
          </a:p>
          <a:p>
            <a:pPr>
              <a:lnSpc>
                <a:spcPct val="130000"/>
              </a:lnSpc>
            </a:pPr>
            <a:r>
              <a:rPr kumimoji="1" lang="ja-JP" altLang="en-US" sz="762" b="1" dirty="0">
                <a:solidFill>
                  <a:srgbClr val="3D2410"/>
                </a:solidFill>
              </a:rPr>
              <a:t>〆のうどんで最後まで自慢の水炊きをご堪能ください。</a:t>
            </a:r>
          </a:p>
        </p:txBody>
      </p:sp>
      <p:sp>
        <p:nvSpPr>
          <p:cNvPr id="51" name="テキスト ボックス 50"/>
          <p:cNvSpPr txBox="1"/>
          <p:nvPr/>
        </p:nvSpPr>
        <p:spPr>
          <a:xfrm>
            <a:off x="6528315" y="5103523"/>
            <a:ext cx="1923925" cy="3905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1938" b="1" dirty="0">
                <a:solidFill>
                  <a:srgbClr val="391F0E"/>
                </a:solidFill>
              </a:rPr>
              <a:t>海鮮たっぷり鍋</a:t>
            </a:r>
          </a:p>
        </p:txBody>
      </p:sp>
      <p:sp>
        <p:nvSpPr>
          <p:cNvPr id="52" name="テキスト ボックス 51"/>
          <p:cNvSpPr txBox="1"/>
          <p:nvPr/>
        </p:nvSpPr>
        <p:spPr>
          <a:xfrm>
            <a:off x="7568839" y="5424714"/>
            <a:ext cx="966931" cy="2840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762" b="1" dirty="0">
                <a:solidFill>
                  <a:srgbClr val="391F0E"/>
                </a:solidFill>
              </a:rPr>
              <a:t>２人前 </a:t>
            </a:r>
            <a:r>
              <a:rPr kumimoji="1" lang="en-US" altLang="ja-JP" sz="1246" b="1" dirty="0">
                <a:solidFill>
                  <a:srgbClr val="391F0E"/>
                </a:solidFill>
              </a:rPr>
              <a:t>2,980</a:t>
            </a:r>
            <a:r>
              <a:rPr kumimoji="1" lang="ja-JP" altLang="en-US" sz="762" b="1" dirty="0">
                <a:solidFill>
                  <a:srgbClr val="391F0E"/>
                </a:solidFill>
              </a:rPr>
              <a:t>円</a:t>
            </a:r>
            <a:endParaRPr kumimoji="1" lang="ja-JP" altLang="en-US" sz="2769" b="1" dirty="0">
              <a:solidFill>
                <a:srgbClr val="391F0E"/>
              </a:solidFill>
            </a:endParaRPr>
          </a:p>
        </p:txBody>
      </p:sp>
      <p:pic>
        <p:nvPicPr>
          <p:cNvPr id="53" name="図 5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44986" y="5847773"/>
            <a:ext cx="735861" cy="547746"/>
          </a:xfrm>
          <a:prstGeom prst="rect">
            <a:avLst/>
          </a:prstGeom>
        </p:spPr>
      </p:pic>
      <p:pic>
        <p:nvPicPr>
          <p:cNvPr id="54" name="図 5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873" y="651691"/>
            <a:ext cx="4523033" cy="3638832"/>
          </a:xfrm>
          <a:prstGeom prst="rect">
            <a:avLst/>
          </a:prstGeom>
        </p:spPr>
      </p:pic>
      <p:pic>
        <p:nvPicPr>
          <p:cNvPr id="55" name="図 5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6225" y="1642916"/>
            <a:ext cx="1752331" cy="1678785"/>
          </a:xfrm>
          <a:prstGeom prst="rect">
            <a:avLst/>
          </a:prstGeom>
        </p:spPr>
      </p:pic>
      <p:pic>
        <p:nvPicPr>
          <p:cNvPr id="56" name="図 5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3873" y="651691"/>
            <a:ext cx="4523033" cy="3638832"/>
          </a:xfrm>
          <a:prstGeom prst="rect">
            <a:avLst/>
          </a:prstGeom>
        </p:spPr>
      </p:pic>
      <p:pic>
        <p:nvPicPr>
          <p:cNvPr id="57" name="図 5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49226" y="1642916"/>
            <a:ext cx="1752331" cy="1678785"/>
          </a:xfrm>
          <a:prstGeom prst="rect">
            <a:avLst/>
          </a:prstGeom>
        </p:spPr>
      </p:pic>
      <p:sp>
        <p:nvSpPr>
          <p:cNvPr id="58" name="二等辺三角形 57"/>
          <p:cNvSpPr/>
          <p:nvPr/>
        </p:nvSpPr>
        <p:spPr>
          <a:xfrm rot="5400000">
            <a:off x="1534568" y="6132168"/>
            <a:ext cx="100196" cy="86376"/>
          </a:xfrm>
          <a:prstGeom prst="triangle">
            <a:avLst/>
          </a:prstGeom>
          <a:solidFill>
            <a:srgbClr val="391F0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246"/>
          </a:p>
        </p:txBody>
      </p:sp>
      <p:sp>
        <p:nvSpPr>
          <p:cNvPr id="59" name="二等辺三角形 58"/>
          <p:cNvSpPr/>
          <p:nvPr/>
        </p:nvSpPr>
        <p:spPr>
          <a:xfrm rot="5400000">
            <a:off x="6462937" y="6132168"/>
            <a:ext cx="100196" cy="86376"/>
          </a:xfrm>
          <a:prstGeom prst="triangle">
            <a:avLst/>
          </a:prstGeom>
          <a:solidFill>
            <a:srgbClr val="391F0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246"/>
          </a:p>
        </p:txBody>
      </p:sp>
    </p:spTree>
    <p:extLst>
      <p:ext uri="{BB962C8B-B14F-4D97-AF65-F5344CB8AC3E}">
        <p14:creationId xmlns:p14="http://schemas.microsoft.com/office/powerpoint/2010/main" val="190401174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9" name="図 7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3001" y="7532"/>
            <a:ext cx="4954793" cy="4712431"/>
          </a:xfrm>
          <a:prstGeom prst="rect">
            <a:avLst/>
          </a:prstGeom>
        </p:spPr>
      </p:pic>
      <p:sp>
        <p:nvSpPr>
          <p:cNvPr id="85" name="正方形/長方形 84"/>
          <p:cNvSpPr/>
          <p:nvPr/>
        </p:nvSpPr>
        <p:spPr>
          <a:xfrm>
            <a:off x="4953000" y="0"/>
            <a:ext cx="4953600" cy="6858000"/>
          </a:xfrm>
          <a:prstGeom prst="rect">
            <a:avLst/>
          </a:prstGeom>
          <a:solidFill>
            <a:schemeClr val="tx1">
              <a:lumMod val="95000"/>
              <a:lumOff val="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038" dirty="0"/>
          </a:p>
        </p:txBody>
      </p:sp>
      <p:pic>
        <p:nvPicPr>
          <p:cNvPr id="78" name="図 7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7532"/>
            <a:ext cx="4954793" cy="4712431"/>
          </a:xfrm>
          <a:prstGeom prst="rect">
            <a:avLst/>
          </a:prstGeom>
        </p:spPr>
      </p:pic>
      <p:sp>
        <p:nvSpPr>
          <p:cNvPr id="84" name="正方形/長方形 83"/>
          <p:cNvSpPr/>
          <p:nvPr/>
        </p:nvSpPr>
        <p:spPr>
          <a:xfrm>
            <a:off x="0" y="0"/>
            <a:ext cx="4953600" cy="6858000"/>
          </a:xfrm>
          <a:prstGeom prst="rect">
            <a:avLst/>
          </a:prstGeom>
          <a:solidFill>
            <a:schemeClr val="tx1">
              <a:lumMod val="95000"/>
              <a:lumOff val="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038" dirty="0"/>
          </a:p>
        </p:txBody>
      </p:sp>
      <p:sp>
        <p:nvSpPr>
          <p:cNvPr id="80" name="テキスト ボックス 79"/>
          <p:cNvSpPr txBox="1"/>
          <p:nvPr/>
        </p:nvSpPr>
        <p:spPr>
          <a:xfrm>
            <a:off x="1583209" y="4791649"/>
            <a:ext cx="1935145" cy="2414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969" b="1" dirty="0">
                <a:solidFill>
                  <a:srgbClr val="DA5E24"/>
                </a:solidFill>
              </a:rPr>
              <a:t>他にも新鮮な海の幸たっぷり！</a:t>
            </a:r>
          </a:p>
        </p:txBody>
      </p:sp>
      <p:sp>
        <p:nvSpPr>
          <p:cNvPr id="81" name="テキスト ボックス 80"/>
          <p:cNvSpPr txBox="1"/>
          <p:nvPr/>
        </p:nvSpPr>
        <p:spPr>
          <a:xfrm>
            <a:off x="4520075" y="4805347"/>
            <a:ext cx="338554" cy="1631216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kumimoji="1" lang="ja-JP" altLang="en-US" sz="1000" b="1" dirty="0">
                <a:solidFill>
                  <a:srgbClr val="D85C1E"/>
                </a:solidFill>
              </a:rPr>
              <a:t>名古屋コーチンの水炊き鍋</a:t>
            </a:r>
          </a:p>
        </p:txBody>
      </p:sp>
      <p:sp>
        <p:nvSpPr>
          <p:cNvPr id="82" name="テキスト ボックス 81"/>
          <p:cNvSpPr txBox="1"/>
          <p:nvPr/>
        </p:nvSpPr>
        <p:spPr>
          <a:xfrm>
            <a:off x="6531463" y="4791649"/>
            <a:ext cx="1935145" cy="2414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969" b="1" dirty="0">
                <a:solidFill>
                  <a:srgbClr val="DA5E24"/>
                </a:solidFill>
              </a:rPr>
              <a:t>他にも新鮮な海の幸たっぷり！</a:t>
            </a:r>
          </a:p>
        </p:txBody>
      </p:sp>
      <p:sp>
        <p:nvSpPr>
          <p:cNvPr id="83" name="テキスト ボックス 82"/>
          <p:cNvSpPr txBox="1"/>
          <p:nvPr/>
        </p:nvSpPr>
        <p:spPr>
          <a:xfrm>
            <a:off x="9468329" y="4805347"/>
            <a:ext cx="338554" cy="1631216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kumimoji="1" lang="ja-JP" altLang="en-US" sz="1000" b="1" dirty="0">
                <a:solidFill>
                  <a:srgbClr val="D85C1E"/>
                </a:solidFill>
              </a:rPr>
              <a:t>名古屋コーチンの水炊き鍋</a:t>
            </a:r>
          </a:p>
        </p:txBody>
      </p:sp>
      <p:pic>
        <p:nvPicPr>
          <p:cNvPr id="10" name="図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83" y="5737915"/>
            <a:ext cx="2619780" cy="632967"/>
          </a:xfrm>
          <a:prstGeom prst="rect">
            <a:avLst/>
          </a:prstGeom>
        </p:spPr>
      </p:pic>
      <p:pic>
        <p:nvPicPr>
          <p:cNvPr id="13" name="図 1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034" y="4815440"/>
            <a:ext cx="1204098" cy="896283"/>
          </a:xfrm>
          <a:prstGeom prst="rect">
            <a:avLst/>
          </a:prstGeom>
        </p:spPr>
      </p:pic>
      <p:sp>
        <p:nvSpPr>
          <p:cNvPr id="14" name="テキスト ボックス 13"/>
          <p:cNvSpPr txBox="1"/>
          <p:nvPr/>
        </p:nvSpPr>
        <p:spPr>
          <a:xfrm>
            <a:off x="4230464" y="231112"/>
            <a:ext cx="525528" cy="321338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kumimoji="1" lang="ja-JP" altLang="en-US" sz="2215" b="1" dirty="0">
                <a:solidFill>
                  <a:schemeClr val="bg1"/>
                </a:solidFill>
              </a:rPr>
              <a:t>なべフェア、はじまる。</a:t>
            </a:r>
          </a:p>
        </p:txBody>
      </p:sp>
      <p:sp>
        <p:nvSpPr>
          <p:cNvPr id="16" name="テキスト ボックス 15"/>
          <p:cNvSpPr txBox="1"/>
          <p:nvPr/>
        </p:nvSpPr>
        <p:spPr>
          <a:xfrm>
            <a:off x="3629166" y="4795901"/>
            <a:ext cx="794576" cy="162786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kumimoji="1" lang="ja-JP" altLang="en-US" sz="762" b="1" dirty="0">
                <a:solidFill>
                  <a:srgbClr val="3D2410"/>
                </a:solidFill>
              </a:rPr>
              <a:t>丹念にとった鶏が</a:t>
            </a:r>
            <a:r>
              <a:rPr kumimoji="1" lang="ja-JP" altLang="en-US" sz="762" b="1" dirty="0" err="1">
                <a:solidFill>
                  <a:srgbClr val="3D2410"/>
                </a:solidFill>
              </a:rPr>
              <a:t>ら</a:t>
            </a:r>
            <a:r>
              <a:rPr kumimoji="1" lang="ja-JP" altLang="en-US" sz="762" b="1" dirty="0">
                <a:solidFill>
                  <a:srgbClr val="3D2410"/>
                </a:solidFill>
              </a:rPr>
              <a:t>スープは、さっぱりなのにコクがあります！</a:t>
            </a:r>
            <a:endParaRPr kumimoji="1" lang="en-US" altLang="ja-JP" sz="762" b="1" dirty="0">
              <a:solidFill>
                <a:srgbClr val="3D2410"/>
              </a:solidFill>
            </a:endParaRPr>
          </a:p>
          <a:p>
            <a:pPr>
              <a:lnSpc>
                <a:spcPct val="130000"/>
              </a:lnSpc>
            </a:pPr>
            <a:r>
              <a:rPr kumimoji="1" lang="ja-JP" altLang="en-US" sz="762" b="1" dirty="0">
                <a:solidFill>
                  <a:srgbClr val="3D2410"/>
                </a:solidFill>
              </a:rPr>
              <a:t>〆のうどんで最後まで自慢の水炊きをご堪能ください。</a:t>
            </a:r>
          </a:p>
        </p:txBody>
      </p:sp>
      <p:sp>
        <p:nvSpPr>
          <p:cNvPr id="18" name="テキスト ボックス 17"/>
          <p:cNvSpPr txBox="1"/>
          <p:nvPr/>
        </p:nvSpPr>
        <p:spPr>
          <a:xfrm>
            <a:off x="1415529" y="5103523"/>
            <a:ext cx="1923925" cy="3905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1938" b="1" dirty="0">
                <a:solidFill>
                  <a:srgbClr val="391F0E"/>
                </a:solidFill>
              </a:rPr>
              <a:t>海鮮たっぷり鍋</a:t>
            </a:r>
          </a:p>
        </p:txBody>
      </p:sp>
      <p:sp>
        <p:nvSpPr>
          <p:cNvPr id="19" name="テキスト ボックス 18"/>
          <p:cNvSpPr txBox="1"/>
          <p:nvPr/>
        </p:nvSpPr>
        <p:spPr>
          <a:xfrm>
            <a:off x="2456053" y="5424714"/>
            <a:ext cx="966931" cy="2840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762" b="1" dirty="0">
                <a:solidFill>
                  <a:srgbClr val="391F0E"/>
                </a:solidFill>
              </a:rPr>
              <a:t>２人前 </a:t>
            </a:r>
            <a:r>
              <a:rPr kumimoji="1" lang="en-US" altLang="ja-JP" sz="1246" b="1" dirty="0">
                <a:solidFill>
                  <a:srgbClr val="391F0E"/>
                </a:solidFill>
              </a:rPr>
              <a:t>2,980</a:t>
            </a:r>
            <a:r>
              <a:rPr kumimoji="1" lang="ja-JP" altLang="en-US" sz="762" b="1" dirty="0">
                <a:solidFill>
                  <a:srgbClr val="391F0E"/>
                </a:solidFill>
              </a:rPr>
              <a:t>円</a:t>
            </a:r>
            <a:endParaRPr kumimoji="1" lang="ja-JP" altLang="en-US" sz="2769" b="1" dirty="0">
              <a:solidFill>
                <a:srgbClr val="391F0E"/>
              </a:solidFill>
            </a:endParaRPr>
          </a:p>
        </p:txBody>
      </p:sp>
      <p:sp>
        <p:nvSpPr>
          <p:cNvPr id="20" name="テキスト ボックス 19"/>
          <p:cNvSpPr txBox="1"/>
          <p:nvPr/>
        </p:nvSpPr>
        <p:spPr>
          <a:xfrm>
            <a:off x="1136699" y="5829579"/>
            <a:ext cx="575799" cy="20960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762" b="1" dirty="0">
                <a:solidFill>
                  <a:srgbClr val="DA5E24"/>
                </a:solidFill>
              </a:rPr>
              <a:t>開催期間</a:t>
            </a:r>
          </a:p>
        </p:txBody>
      </p:sp>
      <p:sp>
        <p:nvSpPr>
          <p:cNvPr id="21" name="テキスト ボックス 20"/>
          <p:cNvSpPr txBox="1"/>
          <p:nvPr/>
        </p:nvSpPr>
        <p:spPr>
          <a:xfrm>
            <a:off x="284376" y="6002003"/>
            <a:ext cx="1088760" cy="3586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731" b="1" dirty="0">
                <a:solidFill>
                  <a:srgbClr val="391F0E"/>
                </a:solidFill>
              </a:rPr>
              <a:t>12/01(</a:t>
            </a:r>
            <a:r>
              <a:rPr kumimoji="1" lang="ja-JP" altLang="en-US" sz="1731" b="1" dirty="0">
                <a:solidFill>
                  <a:srgbClr val="391F0E"/>
                </a:solidFill>
              </a:rPr>
              <a:t>木</a:t>
            </a:r>
            <a:r>
              <a:rPr kumimoji="1" lang="en-US" altLang="ja-JP" sz="1731" b="1" dirty="0">
                <a:solidFill>
                  <a:srgbClr val="391F0E"/>
                </a:solidFill>
              </a:rPr>
              <a:t>)</a:t>
            </a:r>
            <a:endParaRPr kumimoji="1" lang="ja-JP" altLang="en-US" sz="1731" b="1" dirty="0">
              <a:solidFill>
                <a:srgbClr val="391F0E"/>
              </a:solidFill>
            </a:endParaRPr>
          </a:p>
        </p:txBody>
      </p:sp>
      <p:sp>
        <p:nvSpPr>
          <p:cNvPr id="22" name="テキスト ボックス 21"/>
          <p:cNvSpPr txBox="1"/>
          <p:nvPr/>
        </p:nvSpPr>
        <p:spPr>
          <a:xfrm>
            <a:off x="1491071" y="6002003"/>
            <a:ext cx="1088760" cy="3586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731" b="1" dirty="0">
                <a:solidFill>
                  <a:srgbClr val="391F0E"/>
                </a:solidFill>
              </a:rPr>
              <a:t>12/25(</a:t>
            </a:r>
            <a:r>
              <a:rPr kumimoji="1" lang="ja-JP" altLang="en-US" sz="1731" b="1" dirty="0">
                <a:solidFill>
                  <a:srgbClr val="391F0E"/>
                </a:solidFill>
              </a:rPr>
              <a:t>日</a:t>
            </a:r>
            <a:r>
              <a:rPr kumimoji="1" lang="en-US" altLang="ja-JP" sz="1731" b="1" dirty="0">
                <a:solidFill>
                  <a:srgbClr val="391F0E"/>
                </a:solidFill>
              </a:rPr>
              <a:t>)</a:t>
            </a:r>
            <a:endParaRPr kumimoji="1" lang="ja-JP" altLang="en-US" sz="1731" b="1" dirty="0">
              <a:solidFill>
                <a:srgbClr val="391F0E"/>
              </a:solidFill>
            </a:endParaRPr>
          </a:p>
        </p:txBody>
      </p:sp>
      <p:sp>
        <p:nvSpPr>
          <p:cNvPr id="23" name="テキスト ボックス 22"/>
          <p:cNvSpPr txBox="1"/>
          <p:nvPr/>
        </p:nvSpPr>
        <p:spPr>
          <a:xfrm>
            <a:off x="131061" y="6565042"/>
            <a:ext cx="1184940" cy="2414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969" b="1" dirty="0">
                <a:solidFill>
                  <a:schemeClr val="bg1"/>
                </a:solidFill>
              </a:rPr>
              <a:t>サンプルの飲食店</a:t>
            </a:r>
          </a:p>
        </p:txBody>
      </p:sp>
      <p:sp>
        <p:nvSpPr>
          <p:cNvPr id="24" name="テキスト ボックス 23"/>
          <p:cNvSpPr txBox="1"/>
          <p:nvPr/>
        </p:nvSpPr>
        <p:spPr>
          <a:xfrm>
            <a:off x="1217461" y="6553503"/>
            <a:ext cx="704039" cy="16696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485" b="1" dirty="0">
                <a:solidFill>
                  <a:schemeClr val="bg1"/>
                </a:solidFill>
              </a:rPr>
              <a:t>〒○○○</a:t>
            </a:r>
            <a:r>
              <a:rPr kumimoji="1" lang="en-US" altLang="ja-JP" sz="485" b="1" dirty="0">
                <a:solidFill>
                  <a:schemeClr val="bg1"/>
                </a:solidFill>
              </a:rPr>
              <a:t>-</a:t>
            </a:r>
            <a:r>
              <a:rPr kumimoji="1" lang="ja-JP" altLang="en-US" sz="485" b="1" dirty="0">
                <a:solidFill>
                  <a:schemeClr val="bg1"/>
                </a:solidFill>
              </a:rPr>
              <a:t>○○○○</a:t>
            </a:r>
          </a:p>
        </p:txBody>
      </p:sp>
      <p:sp>
        <p:nvSpPr>
          <p:cNvPr id="25" name="テキスト ボックス 24"/>
          <p:cNvSpPr txBox="1"/>
          <p:nvPr/>
        </p:nvSpPr>
        <p:spPr>
          <a:xfrm>
            <a:off x="1217461" y="6655366"/>
            <a:ext cx="1157381" cy="2416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485" b="1" dirty="0">
                <a:solidFill>
                  <a:schemeClr val="bg1"/>
                </a:solidFill>
              </a:rPr>
              <a:t>○○県○○市○○○○○○○○○○</a:t>
            </a:r>
          </a:p>
        </p:txBody>
      </p:sp>
      <p:sp>
        <p:nvSpPr>
          <p:cNvPr id="26" name="テキスト ボックス 25"/>
          <p:cNvSpPr txBox="1"/>
          <p:nvPr/>
        </p:nvSpPr>
        <p:spPr>
          <a:xfrm>
            <a:off x="2387745" y="6571637"/>
            <a:ext cx="801823" cy="19883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692" b="1" dirty="0">
                <a:solidFill>
                  <a:srgbClr val="DA5E24"/>
                </a:solidFill>
              </a:rPr>
              <a:t>ご予約はこちら</a:t>
            </a:r>
          </a:p>
        </p:txBody>
      </p:sp>
      <p:sp>
        <p:nvSpPr>
          <p:cNvPr id="27" name="テキスト ボックス 26"/>
          <p:cNvSpPr txBox="1"/>
          <p:nvPr/>
        </p:nvSpPr>
        <p:spPr>
          <a:xfrm>
            <a:off x="3080949" y="6518884"/>
            <a:ext cx="1707519" cy="34810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662" b="1" dirty="0">
                <a:solidFill>
                  <a:schemeClr val="bg1"/>
                </a:solidFill>
                <a:latin typeface="+mn-ea"/>
              </a:rPr>
              <a:t>0000-000-0000</a:t>
            </a:r>
            <a:endParaRPr kumimoji="1" lang="ja-JP" altLang="en-US" sz="1662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8" name="正方形/長方形 27"/>
          <p:cNvSpPr/>
          <p:nvPr/>
        </p:nvSpPr>
        <p:spPr>
          <a:xfrm>
            <a:off x="2475914" y="6715967"/>
            <a:ext cx="598154" cy="12462"/>
          </a:xfrm>
          <a:prstGeom prst="rect">
            <a:avLst/>
          </a:prstGeom>
          <a:solidFill>
            <a:srgbClr val="D9591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246"/>
          </a:p>
        </p:txBody>
      </p:sp>
      <p:sp>
        <p:nvSpPr>
          <p:cNvPr id="29" name="正方形/長方形 28"/>
          <p:cNvSpPr/>
          <p:nvPr/>
        </p:nvSpPr>
        <p:spPr>
          <a:xfrm>
            <a:off x="1476529" y="5001463"/>
            <a:ext cx="1869231" cy="24923"/>
          </a:xfrm>
          <a:prstGeom prst="rect">
            <a:avLst/>
          </a:prstGeom>
          <a:solidFill>
            <a:srgbClr val="D9591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246"/>
          </a:p>
        </p:txBody>
      </p:sp>
      <p:sp>
        <p:nvSpPr>
          <p:cNvPr id="31" name="正方形/長方形 30"/>
          <p:cNvSpPr/>
          <p:nvPr/>
        </p:nvSpPr>
        <p:spPr>
          <a:xfrm>
            <a:off x="3614976" y="4770300"/>
            <a:ext cx="1183959" cy="1683622"/>
          </a:xfrm>
          <a:prstGeom prst="rect">
            <a:avLst/>
          </a:prstGeom>
          <a:solidFill>
            <a:schemeClr val="accent1">
              <a:lumMod val="60000"/>
              <a:lumOff val="40000"/>
              <a:alpha val="70000"/>
            </a:schemeClr>
          </a:solidFill>
          <a:ln w="5715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246" b="1" dirty="0"/>
          </a:p>
        </p:txBody>
      </p:sp>
      <p:pic>
        <p:nvPicPr>
          <p:cNvPr id="35" name="図 3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32200" y="5847773"/>
            <a:ext cx="735861" cy="547746"/>
          </a:xfrm>
          <a:prstGeom prst="rect">
            <a:avLst/>
          </a:prstGeom>
        </p:spPr>
      </p:pic>
      <p:sp>
        <p:nvSpPr>
          <p:cNvPr id="32" name="正方形/長方形 31"/>
          <p:cNvSpPr/>
          <p:nvPr/>
        </p:nvSpPr>
        <p:spPr>
          <a:xfrm>
            <a:off x="1487258" y="4723255"/>
            <a:ext cx="1883468" cy="283869"/>
          </a:xfrm>
          <a:prstGeom prst="rect">
            <a:avLst/>
          </a:prstGeom>
          <a:solidFill>
            <a:schemeClr val="accent1">
              <a:lumMod val="60000"/>
              <a:lumOff val="40000"/>
              <a:alpha val="70000"/>
            </a:schemeClr>
          </a:solidFill>
          <a:ln w="5715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1246" b="1" dirty="0"/>
              <a:t>文字の編集ができます</a:t>
            </a:r>
          </a:p>
        </p:txBody>
      </p:sp>
      <p:sp>
        <p:nvSpPr>
          <p:cNvPr id="33" name="正方形/長方形 32"/>
          <p:cNvSpPr/>
          <p:nvPr/>
        </p:nvSpPr>
        <p:spPr>
          <a:xfrm>
            <a:off x="120776" y="4785332"/>
            <a:ext cx="1291317" cy="928626"/>
          </a:xfrm>
          <a:prstGeom prst="rect">
            <a:avLst/>
          </a:prstGeom>
          <a:solidFill>
            <a:schemeClr val="accent6">
              <a:lumMod val="60000"/>
              <a:lumOff val="40000"/>
              <a:alpha val="60000"/>
            </a:schemeClr>
          </a:solidFill>
          <a:ln w="571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1246" b="1" dirty="0"/>
              <a:t>写真を入れることが</a:t>
            </a:r>
            <a:endParaRPr kumimoji="1" lang="en-US" altLang="ja-JP" sz="1246" b="1" dirty="0"/>
          </a:p>
          <a:p>
            <a:pPr algn="ctr"/>
            <a:r>
              <a:rPr kumimoji="1" lang="ja-JP" altLang="en-US" sz="1246" b="1" dirty="0"/>
              <a:t>できます</a:t>
            </a:r>
          </a:p>
        </p:txBody>
      </p:sp>
      <p:sp>
        <p:nvSpPr>
          <p:cNvPr id="34" name="正方形/長方形 33"/>
          <p:cNvSpPr/>
          <p:nvPr/>
        </p:nvSpPr>
        <p:spPr>
          <a:xfrm>
            <a:off x="4343418" y="259703"/>
            <a:ext cx="350679" cy="3169894"/>
          </a:xfrm>
          <a:prstGeom prst="rect">
            <a:avLst/>
          </a:prstGeom>
          <a:solidFill>
            <a:schemeClr val="accent1">
              <a:lumMod val="60000"/>
              <a:lumOff val="40000"/>
              <a:alpha val="70000"/>
            </a:schemeClr>
          </a:solidFill>
          <a:ln w="5715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1246" b="1" dirty="0"/>
              <a:t>文字の編集ができます</a:t>
            </a:r>
          </a:p>
        </p:txBody>
      </p:sp>
      <p:sp>
        <p:nvSpPr>
          <p:cNvPr id="36" name="正方形/長方形 35"/>
          <p:cNvSpPr/>
          <p:nvPr/>
        </p:nvSpPr>
        <p:spPr>
          <a:xfrm>
            <a:off x="2789734" y="5786513"/>
            <a:ext cx="923549" cy="675824"/>
          </a:xfrm>
          <a:prstGeom prst="rect">
            <a:avLst/>
          </a:prstGeom>
          <a:solidFill>
            <a:schemeClr val="accent6">
              <a:lumMod val="60000"/>
              <a:lumOff val="40000"/>
              <a:alpha val="60000"/>
            </a:schemeClr>
          </a:solidFill>
          <a:ln w="571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1100" b="1" dirty="0"/>
              <a:t>写真を入れることが</a:t>
            </a:r>
            <a:endParaRPr kumimoji="1" lang="en-US" altLang="ja-JP" sz="1100" b="1" dirty="0"/>
          </a:p>
          <a:p>
            <a:pPr algn="ctr"/>
            <a:r>
              <a:rPr kumimoji="1" lang="ja-JP" altLang="en-US" sz="1100" b="1" dirty="0"/>
              <a:t>できます</a:t>
            </a:r>
          </a:p>
        </p:txBody>
      </p:sp>
      <p:sp>
        <p:nvSpPr>
          <p:cNvPr id="37" name="正方形/長方形 36"/>
          <p:cNvSpPr/>
          <p:nvPr/>
        </p:nvSpPr>
        <p:spPr>
          <a:xfrm>
            <a:off x="1487258" y="5115415"/>
            <a:ext cx="1883468" cy="561689"/>
          </a:xfrm>
          <a:prstGeom prst="rect">
            <a:avLst/>
          </a:prstGeom>
          <a:solidFill>
            <a:schemeClr val="accent1">
              <a:lumMod val="60000"/>
              <a:lumOff val="40000"/>
              <a:alpha val="70000"/>
            </a:schemeClr>
          </a:solidFill>
          <a:ln w="5715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1246" b="1" dirty="0"/>
              <a:t>文字の編集ができます</a:t>
            </a:r>
          </a:p>
        </p:txBody>
      </p:sp>
      <p:sp>
        <p:nvSpPr>
          <p:cNvPr id="2" name="テキスト ボックス 1"/>
          <p:cNvSpPr txBox="1"/>
          <p:nvPr/>
        </p:nvSpPr>
        <p:spPr>
          <a:xfrm>
            <a:off x="3974760" y="4906919"/>
            <a:ext cx="355162" cy="154700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kumimoji="1" lang="ja-JP" altLang="en-US" sz="1108" b="1" dirty="0">
                <a:solidFill>
                  <a:schemeClr val="bg1"/>
                </a:solidFill>
              </a:rPr>
              <a:t>文字の編集ができます</a:t>
            </a:r>
          </a:p>
        </p:txBody>
      </p:sp>
      <p:sp>
        <p:nvSpPr>
          <p:cNvPr id="40" name="正方形/長方形 39"/>
          <p:cNvSpPr/>
          <p:nvPr/>
        </p:nvSpPr>
        <p:spPr>
          <a:xfrm>
            <a:off x="228439" y="6518884"/>
            <a:ext cx="4401109" cy="283869"/>
          </a:xfrm>
          <a:prstGeom prst="rect">
            <a:avLst/>
          </a:prstGeom>
          <a:solidFill>
            <a:schemeClr val="accent1">
              <a:lumMod val="60000"/>
              <a:lumOff val="40000"/>
              <a:alpha val="70000"/>
            </a:schemeClr>
          </a:solidFill>
          <a:ln w="5715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1246" b="1" dirty="0"/>
              <a:t>文字の編集ができます</a:t>
            </a:r>
          </a:p>
        </p:txBody>
      </p:sp>
      <p:sp>
        <p:nvSpPr>
          <p:cNvPr id="4" name="二等辺三角形 3"/>
          <p:cNvSpPr/>
          <p:nvPr/>
        </p:nvSpPr>
        <p:spPr>
          <a:xfrm rot="5400000">
            <a:off x="1363118" y="6132168"/>
            <a:ext cx="100196" cy="86376"/>
          </a:xfrm>
          <a:prstGeom prst="triangle">
            <a:avLst/>
          </a:prstGeom>
          <a:solidFill>
            <a:srgbClr val="391F0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246"/>
          </a:p>
        </p:txBody>
      </p:sp>
      <p:pic>
        <p:nvPicPr>
          <p:cNvPr id="38" name="図 3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1602" y="5737915"/>
            <a:ext cx="2619780" cy="632967"/>
          </a:xfrm>
          <a:prstGeom prst="rect">
            <a:avLst/>
          </a:prstGeom>
        </p:spPr>
      </p:pic>
      <p:pic>
        <p:nvPicPr>
          <p:cNvPr id="39" name="図 3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63853" y="4815440"/>
            <a:ext cx="1204098" cy="896283"/>
          </a:xfrm>
          <a:prstGeom prst="rect">
            <a:avLst/>
          </a:prstGeom>
        </p:spPr>
      </p:pic>
      <p:sp>
        <p:nvSpPr>
          <p:cNvPr id="41" name="テキスト ボックス 40"/>
          <p:cNvSpPr txBox="1"/>
          <p:nvPr/>
        </p:nvSpPr>
        <p:spPr>
          <a:xfrm>
            <a:off x="9330283" y="231112"/>
            <a:ext cx="525528" cy="321338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kumimoji="1" lang="ja-JP" altLang="en-US" sz="2215" b="1" dirty="0">
                <a:solidFill>
                  <a:schemeClr val="bg1"/>
                </a:solidFill>
              </a:rPr>
              <a:t>なべフェア、はじまる。</a:t>
            </a:r>
          </a:p>
        </p:txBody>
      </p:sp>
      <p:sp>
        <p:nvSpPr>
          <p:cNvPr id="43" name="テキスト ボックス 42"/>
          <p:cNvSpPr txBox="1"/>
          <p:nvPr/>
        </p:nvSpPr>
        <p:spPr>
          <a:xfrm>
            <a:off x="8728985" y="4795901"/>
            <a:ext cx="794576" cy="162786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kumimoji="1" lang="ja-JP" altLang="en-US" sz="762" b="1" dirty="0">
                <a:solidFill>
                  <a:srgbClr val="3D2410"/>
                </a:solidFill>
              </a:rPr>
              <a:t>丹念にとった鶏が</a:t>
            </a:r>
            <a:r>
              <a:rPr kumimoji="1" lang="ja-JP" altLang="en-US" sz="762" b="1" dirty="0" err="1">
                <a:solidFill>
                  <a:srgbClr val="3D2410"/>
                </a:solidFill>
              </a:rPr>
              <a:t>ら</a:t>
            </a:r>
            <a:r>
              <a:rPr kumimoji="1" lang="ja-JP" altLang="en-US" sz="762" b="1" dirty="0">
                <a:solidFill>
                  <a:srgbClr val="3D2410"/>
                </a:solidFill>
              </a:rPr>
              <a:t>スープは、さっぱりなのにコクがあります！</a:t>
            </a:r>
            <a:endParaRPr kumimoji="1" lang="en-US" altLang="ja-JP" sz="762" b="1" dirty="0">
              <a:solidFill>
                <a:srgbClr val="3D2410"/>
              </a:solidFill>
            </a:endParaRPr>
          </a:p>
          <a:p>
            <a:pPr>
              <a:lnSpc>
                <a:spcPct val="130000"/>
              </a:lnSpc>
            </a:pPr>
            <a:r>
              <a:rPr kumimoji="1" lang="ja-JP" altLang="en-US" sz="762" b="1" dirty="0">
                <a:solidFill>
                  <a:srgbClr val="3D2410"/>
                </a:solidFill>
              </a:rPr>
              <a:t>〆のうどんで最後まで自慢の水炊きをご堪能ください。</a:t>
            </a:r>
          </a:p>
        </p:txBody>
      </p:sp>
      <p:sp>
        <p:nvSpPr>
          <p:cNvPr id="45" name="テキスト ボックス 44"/>
          <p:cNvSpPr txBox="1"/>
          <p:nvPr/>
        </p:nvSpPr>
        <p:spPr>
          <a:xfrm>
            <a:off x="6515348" y="5103523"/>
            <a:ext cx="1923925" cy="3905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1938" b="1" dirty="0">
                <a:solidFill>
                  <a:srgbClr val="391F0E"/>
                </a:solidFill>
              </a:rPr>
              <a:t>海鮮たっぷり鍋</a:t>
            </a:r>
          </a:p>
        </p:txBody>
      </p:sp>
      <p:sp>
        <p:nvSpPr>
          <p:cNvPr id="46" name="テキスト ボックス 45"/>
          <p:cNvSpPr txBox="1"/>
          <p:nvPr/>
        </p:nvSpPr>
        <p:spPr>
          <a:xfrm>
            <a:off x="7555872" y="5424714"/>
            <a:ext cx="966931" cy="2840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762" b="1" dirty="0">
                <a:solidFill>
                  <a:srgbClr val="391F0E"/>
                </a:solidFill>
              </a:rPr>
              <a:t>２人前 </a:t>
            </a:r>
            <a:r>
              <a:rPr kumimoji="1" lang="en-US" altLang="ja-JP" sz="1246" b="1" dirty="0">
                <a:solidFill>
                  <a:srgbClr val="391F0E"/>
                </a:solidFill>
              </a:rPr>
              <a:t>2,980</a:t>
            </a:r>
            <a:r>
              <a:rPr kumimoji="1" lang="ja-JP" altLang="en-US" sz="762" b="1" dirty="0">
                <a:solidFill>
                  <a:srgbClr val="391F0E"/>
                </a:solidFill>
              </a:rPr>
              <a:t>円</a:t>
            </a:r>
            <a:endParaRPr kumimoji="1" lang="ja-JP" altLang="en-US" sz="2769" b="1" dirty="0">
              <a:solidFill>
                <a:srgbClr val="391F0E"/>
              </a:solidFill>
            </a:endParaRPr>
          </a:p>
        </p:txBody>
      </p:sp>
      <p:sp>
        <p:nvSpPr>
          <p:cNvPr id="47" name="テキスト ボックス 46"/>
          <p:cNvSpPr txBox="1"/>
          <p:nvPr/>
        </p:nvSpPr>
        <p:spPr>
          <a:xfrm>
            <a:off x="6236518" y="5829579"/>
            <a:ext cx="575799" cy="20960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762" b="1" dirty="0">
                <a:solidFill>
                  <a:srgbClr val="DA5E24"/>
                </a:solidFill>
              </a:rPr>
              <a:t>開催期間</a:t>
            </a:r>
          </a:p>
        </p:txBody>
      </p:sp>
      <p:sp>
        <p:nvSpPr>
          <p:cNvPr id="48" name="テキスト ボックス 47"/>
          <p:cNvSpPr txBox="1"/>
          <p:nvPr/>
        </p:nvSpPr>
        <p:spPr>
          <a:xfrm>
            <a:off x="5384195" y="6002003"/>
            <a:ext cx="1088760" cy="3586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731" b="1" dirty="0">
                <a:solidFill>
                  <a:srgbClr val="391F0E"/>
                </a:solidFill>
              </a:rPr>
              <a:t>12/01(</a:t>
            </a:r>
            <a:r>
              <a:rPr kumimoji="1" lang="ja-JP" altLang="en-US" sz="1731" b="1" dirty="0">
                <a:solidFill>
                  <a:srgbClr val="391F0E"/>
                </a:solidFill>
              </a:rPr>
              <a:t>木</a:t>
            </a:r>
            <a:r>
              <a:rPr kumimoji="1" lang="en-US" altLang="ja-JP" sz="1731" b="1" dirty="0">
                <a:solidFill>
                  <a:srgbClr val="391F0E"/>
                </a:solidFill>
              </a:rPr>
              <a:t>)</a:t>
            </a:r>
            <a:endParaRPr kumimoji="1" lang="ja-JP" altLang="en-US" sz="1731" b="1" dirty="0">
              <a:solidFill>
                <a:srgbClr val="391F0E"/>
              </a:solidFill>
            </a:endParaRPr>
          </a:p>
        </p:txBody>
      </p:sp>
      <p:sp>
        <p:nvSpPr>
          <p:cNvPr id="49" name="テキスト ボックス 48"/>
          <p:cNvSpPr txBox="1"/>
          <p:nvPr/>
        </p:nvSpPr>
        <p:spPr>
          <a:xfrm>
            <a:off x="6590890" y="6002003"/>
            <a:ext cx="1088760" cy="3586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731" b="1" dirty="0">
                <a:solidFill>
                  <a:srgbClr val="391F0E"/>
                </a:solidFill>
              </a:rPr>
              <a:t>12/25(</a:t>
            </a:r>
            <a:r>
              <a:rPr kumimoji="1" lang="ja-JP" altLang="en-US" sz="1731" b="1" dirty="0">
                <a:solidFill>
                  <a:srgbClr val="391F0E"/>
                </a:solidFill>
              </a:rPr>
              <a:t>日</a:t>
            </a:r>
            <a:r>
              <a:rPr kumimoji="1" lang="en-US" altLang="ja-JP" sz="1731" b="1" dirty="0">
                <a:solidFill>
                  <a:srgbClr val="391F0E"/>
                </a:solidFill>
              </a:rPr>
              <a:t>)</a:t>
            </a:r>
            <a:endParaRPr kumimoji="1" lang="ja-JP" altLang="en-US" sz="1731" b="1" dirty="0">
              <a:solidFill>
                <a:srgbClr val="391F0E"/>
              </a:solidFill>
            </a:endParaRPr>
          </a:p>
        </p:txBody>
      </p:sp>
      <p:sp>
        <p:nvSpPr>
          <p:cNvPr id="50" name="テキスト ボックス 49"/>
          <p:cNvSpPr txBox="1"/>
          <p:nvPr/>
        </p:nvSpPr>
        <p:spPr>
          <a:xfrm>
            <a:off x="5230880" y="6565042"/>
            <a:ext cx="1184940" cy="2414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969" b="1" dirty="0">
                <a:solidFill>
                  <a:schemeClr val="bg1"/>
                </a:solidFill>
              </a:rPr>
              <a:t>サンプルの飲食店</a:t>
            </a:r>
          </a:p>
        </p:txBody>
      </p:sp>
      <p:sp>
        <p:nvSpPr>
          <p:cNvPr id="51" name="テキスト ボックス 50"/>
          <p:cNvSpPr txBox="1"/>
          <p:nvPr/>
        </p:nvSpPr>
        <p:spPr>
          <a:xfrm>
            <a:off x="6317280" y="6553503"/>
            <a:ext cx="704039" cy="16696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485" b="1" dirty="0">
                <a:solidFill>
                  <a:schemeClr val="bg1"/>
                </a:solidFill>
              </a:rPr>
              <a:t>〒○○○</a:t>
            </a:r>
            <a:r>
              <a:rPr kumimoji="1" lang="en-US" altLang="ja-JP" sz="485" b="1" dirty="0">
                <a:solidFill>
                  <a:schemeClr val="bg1"/>
                </a:solidFill>
              </a:rPr>
              <a:t>-</a:t>
            </a:r>
            <a:r>
              <a:rPr kumimoji="1" lang="ja-JP" altLang="en-US" sz="485" b="1" dirty="0">
                <a:solidFill>
                  <a:schemeClr val="bg1"/>
                </a:solidFill>
              </a:rPr>
              <a:t>○○○○</a:t>
            </a:r>
          </a:p>
        </p:txBody>
      </p:sp>
      <p:sp>
        <p:nvSpPr>
          <p:cNvPr id="52" name="テキスト ボックス 51"/>
          <p:cNvSpPr txBox="1"/>
          <p:nvPr/>
        </p:nvSpPr>
        <p:spPr>
          <a:xfrm>
            <a:off x="6317280" y="6655366"/>
            <a:ext cx="1157381" cy="2416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485" b="1" dirty="0">
                <a:solidFill>
                  <a:schemeClr val="bg1"/>
                </a:solidFill>
              </a:rPr>
              <a:t>○○県○○市○○○○○○○○○○</a:t>
            </a:r>
          </a:p>
        </p:txBody>
      </p:sp>
      <p:sp>
        <p:nvSpPr>
          <p:cNvPr id="53" name="テキスト ボックス 52"/>
          <p:cNvSpPr txBox="1"/>
          <p:nvPr/>
        </p:nvSpPr>
        <p:spPr>
          <a:xfrm>
            <a:off x="7487564" y="6571637"/>
            <a:ext cx="801823" cy="19883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692" b="1" dirty="0">
                <a:solidFill>
                  <a:srgbClr val="DA5E24"/>
                </a:solidFill>
              </a:rPr>
              <a:t>ご予約はこちら</a:t>
            </a:r>
          </a:p>
        </p:txBody>
      </p:sp>
      <p:sp>
        <p:nvSpPr>
          <p:cNvPr id="54" name="テキスト ボックス 53"/>
          <p:cNvSpPr txBox="1"/>
          <p:nvPr/>
        </p:nvSpPr>
        <p:spPr>
          <a:xfrm>
            <a:off x="8180768" y="6518884"/>
            <a:ext cx="1707519" cy="34810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662" b="1" dirty="0">
                <a:solidFill>
                  <a:schemeClr val="bg1"/>
                </a:solidFill>
                <a:latin typeface="+mn-ea"/>
              </a:rPr>
              <a:t>0000-000-0000</a:t>
            </a:r>
            <a:endParaRPr kumimoji="1" lang="ja-JP" altLang="en-US" sz="1662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55" name="正方形/長方形 54"/>
          <p:cNvSpPr/>
          <p:nvPr/>
        </p:nvSpPr>
        <p:spPr>
          <a:xfrm>
            <a:off x="7575733" y="6715967"/>
            <a:ext cx="598154" cy="12462"/>
          </a:xfrm>
          <a:prstGeom prst="rect">
            <a:avLst/>
          </a:prstGeom>
          <a:solidFill>
            <a:srgbClr val="D9591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246"/>
          </a:p>
        </p:txBody>
      </p:sp>
      <p:sp>
        <p:nvSpPr>
          <p:cNvPr id="56" name="正方形/長方形 55"/>
          <p:cNvSpPr/>
          <p:nvPr/>
        </p:nvSpPr>
        <p:spPr>
          <a:xfrm>
            <a:off x="6576348" y="5001463"/>
            <a:ext cx="1869231" cy="24923"/>
          </a:xfrm>
          <a:prstGeom prst="rect">
            <a:avLst/>
          </a:prstGeom>
          <a:solidFill>
            <a:srgbClr val="D9591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246"/>
          </a:p>
        </p:txBody>
      </p:sp>
      <p:sp>
        <p:nvSpPr>
          <p:cNvPr id="58" name="正方形/長方形 57"/>
          <p:cNvSpPr/>
          <p:nvPr/>
        </p:nvSpPr>
        <p:spPr>
          <a:xfrm>
            <a:off x="8714795" y="4770300"/>
            <a:ext cx="1110279" cy="1683622"/>
          </a:xfrm>
          <a:prstGeom prst="rect">
            <a:avLst/>
          </a:prstGeom>
          <a:solidFill>
            <a:schemeClr val="accent1">
              <a:lumMod val="60000"/>
              <a:lumOff val="40000"/>
              <a:alpha val="70000"/>
            </a:schemeClr>
          </a:solidFill>
          <a:ln w="5715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246" b="1" dirty="0"/>
          </a:p>
        </p:txBody>
      </p:sp>
      <p:pic>
        <p:nvPicPr>
          <p:cNvPr id="59" name="図 5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32019" y="5847773"/>
            <a:ext cx="735861" cy="547746"/>
          </a:xfrm>
          <a:prstGeom prst="rect">
            <a:avLst/>
          </a:prstGeom>
        </p:spPr>
      </p:pic>
      <p:sp>
        <p:nvSpPr>
          <p:cNvPr id="60" name="正方形/長方形 59"/>
          <p:cNvSpPr/>
          <p:nvPr/>
        </p:nvSpPr>
        <p:spPr>
          <a:xfrm>
            <a:off x="6587077" y="4723255"/>
            <a:ext cx="1883468" cy="283869"/>
          </a:xfrm>
          <a:prstGeom prst="rect">
            <a:avLst/>
          </a:prstGeom>
          <a:solidFill>
            <a:schemeClr val="accent1">
              <a:lumMod val="60000"/>
              <a:lumOff val="40000"/>
              <a:alpha val="70000"/>
            </a:schemeClr>
          </a:solidFill>
          <a:ln w="5715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1246" b="1" dirty="0"/>
              <a:t>文字の編集ができます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5220595" y="4785332"/>
            <a:ext cx="1291317" cy="928626"/>
          </a:xfrm>
          <a:prstGeom prst="rect">
            <a:avLst/>
          </a:prstGeom>
          <a:solidFill>
            <a:schemeClr val="accent6">
              <a:lumMod val="60000"/>
              <a:lumOff val="40000"/>
              <a:alpha val="60000"/>
            </a:schemeClr>
          </a:solidFill>
          <a:ln w="571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1246" b="1" dirty="0"/>
              <a:t>写真を入れることが</a:t>
            </a:r>
            <a:endParaRPr kumimoji="1" lang="en-US" altLang="ja-JP" sz="1246" b="1" dirty="0"/>
          </a:p>
          <a:p>
            <a:pPr algn="ctr"/>
            <a:r>
              <a:rPr kumimoji="1" lang="ja-JP" altLang="en-US" sz="1246" b="1" dirty="0"/>
              <a:t>できます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9443237" y="259703"/>
            <a:ext cx="350679" cy="3169894"/>
          </a:xfrm>
          <a:prstGeom prst="rect">
            <a:avLst/>
          </a:prstGeom>
          <a:solidFill>
            <a:schemeClr val="accent1">
              <a:lumMod val="60000"/>
              <a:lumOff val="40000"/>
              <a:alpha val="70000"/>
            </a:schemeClr>
          </a:solidFill>
          <a:ln w="5715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1246" b="1" dirty="0"/>
              <a:t>文字の編集ができます</a:t>
            </a:r>
          </a:p>
        </p:txBody>
      </p:sp>
      <p:sp>
        <p:nvSpPr>
          <p:cNvPr id="63" name="正方形/長方形 62"/>
          <p:cNvSpPr/>
          <p:nvPr/>
        </p:nvSpPr>
        <p:spPr>
          <a:xfrm>
            <a:off x="7889553" y="5786513"/>
            <a:ext cx="923549" cy="675824"/>
          </a:xfrm>
          <a:prstGeom prst="rect">
            <a:avLst/>
          </a:prstGeom>
          <a:solidFill>
            <a:schemeClr val="accent6">
              <a:lumMod val="60000"/>
              <a:lumOff val="40000"/>
              <a:alpha val="60000"/>
            </a:schemeClr>
          </a:solidFill>
          <a:ln w="571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1100" b="1" dirty="0"/>
              <a:t>写真を入れることが</a:t>
            </a:r>
            <a:endParaRPr kumimoji="1" lang="en-US" altLang="ja-JP" sz="1100" b="1" dirty="0"/>
          </a:p>
          <a:p>
            <a:pPr algn="ctr"/>
            <a:r>
              <a:rPr kumimoji="1" lang="ja-JP" altLang="en-US" sz="1100" b="1" dirty="0"/>
              <a:t>できます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587077" y="5115415"/>
            <a:ext cx="1883468" cy="561689"/>
          </a:xfrm>
          <a:prstGeom prst="rect">
            <a:avLst/>
          </a:prstGeom>
          <a:solidFill>
            <a:schemeClr val="accent1">
              <a:lumMod val="60000"/>
              <a:lumOff val="40000"/>
              <a:alpha val="70000"/>
            </a:schemeClr>
          </a:solidFill>
          <a:ln w="5715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1246" b="1" dirty="0"/>
              <a:t>文字の編集ができます</a:t>
            </a:r>
          </a:p>
        </p:txBody>
      </p:sp>
      <p:sp>
        <p:nvSpPr>
          <p:cNvPr id="65" name="テキスト ボックス 64"/>
          <p:cNvSpPr txBox="1"/>
          <p:nvPr/>
        </p:nvSpPr>
        <p:spPr>
          <a:xfrm>
            <a:off x="9074579" y="4906919"/>
            <a:ext cx="355162" cy="154700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kumimoji="1" lang="ja-JP" altLang="en-US" sz="1108" b="1" dirty="0">
                <a:solidFill>
                  <a:schemeClr val="bg1"/>
                </a:solidFill>
              </a:rPr>
              <a:t>文字の編集ができます</a:t>
            </a:r>
          </a:p>
        </p:txBody>
      </p:sp>
      <p:sp>
        <p:nvSpPr>
          <p:cNvPr id="66" name="正方形/長方形 65"/>
          <p:cNvSpPr/>
          <p:nvPr/>
        </p:nvSpPr>
        <p:spPr>
          <a:xfrm>
            <a:off x="5328258" y="6518884"/>
            <a:ext cx="4401109" cy="283869"/>
          </a:xfrm>
          <a:prstGeom prst="rect">
            <a:avLst/>
          </a:prstGeom>
          <a:solidFill>
            <a:schemeClr val="accent1">
              <a:lumMod val="60000"/>
              <a:lumOff val="40000"/>
              <a:alpha val="70000"/>
            </a:schemeClr>
          </a:solidFill>
          <a:ln w="5715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1246" b="1" dirty="0"/>
              <a:t>文字の編集ができます</a:t>
            </a:r>
          </a:p>
        </p:txBody>
      </p:sp>
      <p:sp>
        <p:nvSpPr>
          <p:cNvPr id="67" name="二等辺三角形 66"/>
          <p:cNvSpPr/>
          <p:nvPr/>
        </p:nvSpPr>
        <p:spPr>
          <a:xfrm rot="5400000">
            <a:off x="6462937" y="6132168"/>
            <a:ext cx="100196" cy="86376"/>
          </a:xfrm>
          <a:prstGeom prst="triangle">
            <a:avLst/>
          </a:prstGeom>
          <a:solidFill>
            <a:srgbClr val="391F0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246"/>
          </a:p>
        </p:txBody>
      </p:sp>
      <p:pic>
        <p:nvPicPr>
          <p:cNvPr id="72" name="図 7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873" y="651691"/>
            <a:ext cx="4523033" cy="3638832"/>
          </a:xfrm>
          <a:prstGeom prst="rect">
            <a:avLst/>
          </a:prstGeom>
        </p:spPr>
      </p:pic>
      <p:pic>
        <p:nvPicPr>
          <p:cNvPr id="73" name="図 7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6225" y="1642916"/>
            <a:ext cx="1752331" cy="1678785"/>
          </a:xfrm>
          <a:prstGeom prst="rect">
            <a:avLst/>
          </a:prstGeom>
        </p:spPr>
      </p:pic>
      <p:pic>
        <p:nvPicPr>
          <p:cNvPr id="74" name="図 7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3873" y="651691"/>
            <a:ext cx="4523033" cy="3638832"/>
          </a:xfrm>
          <a:prstGeom prst="rect">
            <a:avLst/>
          </a:prstGeom>
        </p:spPr>
      </p:pic>
      <p:pic>
        <p:nvPicPr>
          <p:cNvPr id="75" name="図 7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49226" y="1642916"/>
            <a:ext cx="1752331" cy="1678785"/>
          </a:xfrm>
          <a:prstGeom prst="rect">
            <a:avLst/>
          </a:prstGeom>
        </p:spPr>
      </p:pic>
      <p:sp>
        <p:nvSpPr>
          <p:cNvPr id="76" name="正方形/長方形 75"/>
          <p:cNvSpPr/>
          <p:nvPr/>
        </p:nvSpPr>
        <p:spPr>
          <a:xfrm>
            <a:off x="1237468" y="1347388"/>
            <a:ext cx="2274746" cy="2041035"/>
          </a:xfrm>
          <a:prstGeom prst="rect">
            <a:avLst/>
          </a:prstGeom>
          <a:solidFill>
            <a:schemeClr val="accent1">
              <a:lumMod val="60000"/>
              <a:lumOff val="40000"/>
              <a:alpha val="70000"/>
            </a:schemeClr>
          </a:solidFill>
          <a:ln w="5715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969" b="1" dirty="0"/>
              <a:t>タイトルを変更することも可能です</a:t>
            </a:r>
          </a:p>
        </p:txBody>
      </p:sp>
      <p:sp>
        <p:nvSpPr>
          <p:cNvPr id="77" name="正方形/長方形 76"/>
          <p:cNvSpPr/>
          <p:nvPr/>
        </p:nvSpPr>
        <p:spPr>
          <a:xfrm>
            <a:off x="6337287" y="1347388"/>
            <a:ext cx="2274746" cy="2041035"/>
          </a:xfrm>
          <a:prstGeom prst="rect">
            <a:avLst/>
          </a:prstGeom>
          <a:solidFill>
            <a:schemeClr val="accent1">
              <a:lumMod val="60000"/>
              <a:lumOff val="40000"/>
              <a:alpha val="70000"/>
            </a:schemeClr>
          </a:solidFill>
          <a:ln w="5715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969" b="1" dirty="0"/>
              <a:t>タイトルを変更することも可能です</a:t>
            </a:r>
          </a:p>
        </p:txBody>
      </p:sp>
      <p:sp>
        <p:nvSpPr>
          <p:cNvPr id="68" name="正方形/長方形 67"/>
          <p:cNvSpPr/>
          <p:nvPr/>
        </p:nvSpPr>
        <p:spPr>
          <a:xfrm>
            <a:off x="135364" y="5850440"/>
            <a:ext cx="2481829" cy="489943"/>
          </a:xfrm>
          <a:prstGeom prst="rect">
            <a:avLst/>
          </a:prstGeom>
          <a:solidFill>
            <a:schemeClr val="accent1">
              <a:lumMod val="60000"/>
              <a:lumOff val="40000"/>
              <a:alpha val="70000"/>
            </a:schemeClr>
          </a:solidFill>
          <a:ln w="5715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1246" b="1" dirty="0"/>
              <a:t>文字の編集ができます</a:t>
            </a:r>
          </a:p>
        </p:txBody>
      </p:sp>
      <p:sp>
        <p:nvSpPr>
          <p:cNvPr id="69" name="正方形/長方形 68"/>
          <p:cNvSpPr/>
          <p:nvPr/>
        </p:nvSpPr>
        <p:spPr>
          <a:xfrm>
            <a:off x="5245512" y="5873157"/>
            <a:ext cx="2481829" cy="489943"/>
          </a:xfrm>
          <a:prstGeom prst="rect">
            <a:avLst/>
          </a:prstGeom>
          <a:solidFill>
            <a:schemeClr val="accent1">
              <a:lumMod val="60000"/>
              <a:lumOff val="40000"/>
              <a:alpha val="70000"/>
            </a:schemeClr>
          </a:solidFill>
          <a:ln w="5715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1246" b="1" dirty="0"/>
              <a:t>文字の編集ができます</a:t>
            </a:r>
          </a:p>
        </p:txBody>
      </p:sp>
      <p:sp>
        <p:nvSpPr>
          <p:cNvPr id="70" name="角丸四角形 69"/>
          <p:cNvSpPr/>
          <p:nvPr/>
        </p:nvSpPr>
        <p:spPr>
          <a:xfrm>
            <a:off x="164034" y="577850"/>
            <a:ext cx="2340701" cy="466342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 w="5715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kumimoji="1" lang="ja-JP" altLang="en-US" sz="1050" b="1" dirty="0"/>
              <a:t>背景写真の差し替えができます</a:t>
            </a:r>
          </a:p>
        </p:txBody>
      </p:sp>
      <p:sp>
        <p:nvSpPr>
          <p:cNvPr id="71" name="角丸四角形 70"/>
          <p:cNvSpPr/>
          <p:nvPr/>
        </p:nvSpPr>
        <p:spPr>
          <a:xfrm>
            <a:off x="5136609" y="577850"/>
            <a:ext cx="2340701" cy="466342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 w="5715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kumimoji="1" lang="ja-JP" altLang="en-US" sz="1050" b="1" dirty="0"/>
              <a:t>背景写真の差し替えができます</a:t>
            </a:r>
          </a:p>
        </p:txBody>
      </p:sp>
    </p:spTree>
    <p:extLst>
      <p:ext uri="{BB962C8B-B14F-4D97-AF65-F5344CB8AC3E}">
        <p14:creationId xmlns:p14="http://schemas.microsoft.com/office/powerpoint/2010/main" val="377730099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テキスト ボックス 16"/>
          <p:cNvSpPr txBox="1"/>
          <p:nvPr/>
        </p:nvSpPr>
        <p:spPr>
          <a:xfrm>
            <a:off x="610162" y="483092"/>
            <a:ext cx="8738625" cy="2301880"/>
          </a:xfrm>
          <a:prstGeom prst="rect">
            <a:avLst/>
          </a:prstGeom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 anchor="t">
            <a:noAutofit/>
          </a:bodyPr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ja-JP" sz="1800" b="1" dirty="0">
                <a:solidFill>
                  <a:prstClr val="black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POP</a:t>
            </a:r>
            <a:r>
              <a:rPr lang="ja-JP" altLang="en-US" sz="1800" b="1" dirty="0">
                <a:solidFill>
                  <a:prstClr val="black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・チラシ工房 ご利用上の注意事項</a:t>
            </a:r>
          </a:p>
          <a:p>
            <a:pPr>
              <a:lnSpc>
                <a:spcPct val="150000"/>
              </a:lnSpc>
            </a:pPr>
            <a:endParaRPr lang="ja-JP" altLang="en-US" sz="1200" dirty="0">
              <a:solidFill>
                <a:prstClr val="black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  <a:p>
            <a:pPr>
              <a:lnSpc>
                <a:spcPct val="150000"/>
              </a:lnSpc>
            </a:pPr>
            <a:r>
              <a:rPr lang="ja-JP" altLang="en-US" sz="1200" dirty="0">
                <a:solidFill>
                  <a:prstClr val="black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■推奨環境</a:t>
            </a:r>
          </a:p>
          <a:p>
            <a:pPr>
              <a:lnSpc>
                <a:spcPct val="150000"/>
              </a:lnSpc>
            </a:pPr>
            <a:r>
              <a:rPr lang="ja-JP" altLang="en-US" sz="1200" dirty="0">
                <a:solidFill>
                  <a:prstClr val="black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・チラシを編集いただくには、事前に</a:t>
            </a:r>
            <a:r>
              <a:rPr lang="en-US" altLang="ja-JP" sz="1200" dirty="0">
                <a:solidFill>
                  <a:prstClr val="black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PowerPoint</a:t>
            </a:r>
            <a:r>
              <a:rPr lang="ja-JP" altLang="en-US" sz="1200" dirty="0">
                <a:solidFill>
                  <a:prstClr val="black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をインストールが必要となります。</a:t>
            </a:r>
          </a:p>
          <a:p>
            <a:pPr>
              <a:lnSpc>
                <a:spcPct val="150000"/>
              </a:lnSpc>
            </a:pPr>
            <a:endParaRPr lang="ja-JP" altLang="en-US" sz="1200" dirty="0">
              <a:solidFill>
                <a:prstClr val="black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  <a:p>
            <a:pPr>
              <a:lnSpc>
                <a:spcPct val="150000"/>
              </a:lnSpc>
            </a:pPr>
            <a:r>
              <a:rPr lang="ja-JP" altLang="en-US" sz="1200" dirty="0">
                <a:solidFill>
                  <a:prstClr val="black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■手書きフォントについて</a:t>
            </a:r>
          </a:p>
          <a:p>
            <a:pPr>
              <a:lnSpc>
                <a:spcPct val="150000"/>
              </a:lnSpc>
            </a:pPr>
            <a:r>
              <a:rPr lang="ja-JP" altLang="en-US" sz="1200" dirty="0">
                <a:solidFill>
                  <a:prstClr val="black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・フォントのダウンロードおよびインストールはご利用される方の責任において行ってください。</a:t>
            </a:r>
          </a:p>
          <a:p>
            <a:pPr>
              <a:lnSpc>
                <a:spcPct val="150000"/>
              </a:lnSpc>
            </a:pPr>
            <a:r>
              <a:rPr lang="ja-JP" altLang="en-US" sz="1200" dirty="0">
                <a:solidFill>
                  <a:prstClr val="black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・フォントの使用について、いかなる保証も行いません。フォントの規約をよく確認の上ご使用ください。</a:t>
            </a:r>
          </a:p>
          <a:p>
            <a:pPr>
              <a:lnSpc>
                <a:spcPct val="150000"/>
              </a:lnSpc>
            </a:pPr>
            <a:r>
              <a:rPr lang="ja-JP" altLang="en-US" sz="1200" dirty="0">
                <a:solidFill>
                  <a:prstClr val="black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・発生したいかなる損害</a:t>
            </a:r>
            <a:r>
              <a:rPr lang="en-US" altLang="ja-JP" sz="1200" dirty="0">
                <a:solidFill>
                  <a:prstClr val="black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(</a:t>
            </a:r>
            <a:r>
              <a:rPr lang="ja-JP" altLang="en-US" sz="1200" dirty="0">
                <a:solidFill>
                  <a:prstClr val="black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データ損失等を含む</a:t>
            </a:r>
            <a:r>
              <a:rPr lang="en-US" altLang="ja-JP" sz="1200" dirty="0">
                <a:solidFill>
                  <a:prstClr val="black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)</a:t>
            </a:r>
            <a:r>
              <a:rPr lang="ja-JP" altLang="en-US" sz="1200" dirty="0">
                <a:solidFill>
                  <a:prstClr val="black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について、責任を負いません。</a:t>
            </a:r>
          </a:p>
          <a:p>
            <a:pPr>
              <a:lnSpc>
                <a:spcPct val="150000"/>
              </a:lnSpc>
            </a:pPr>
            <a:r>
              <a:rPr lang="ja-JP" altLang="en-US" sz="1200" dirty="0">
                <a:solidFill>
                  <a:prstClr val="black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・本フォントに関するサポートについてはすべて未保証とさせていただきます。</a:t>
            </a:r>
          </a:p>
          <a:p>
            <a:pPr>
              <a:lnSpc>
                <a:spcPct val="150000"/>
              </a:lnSpc>
            </a:pPr>
            <a:r>
              <a:rPr lang="ja-JP" altLang="en-US" sz="1200" dirty="0">
                <a:solidFill>
                  <a:prstClr val="black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・漢字によってはうまく表示されない場合があります。</a:t>
            </a:r>
          </a:p>
          <a:p>
            <a:pPr>
              <a:lnSpc>
                <a:spcPct val="150000"/>
              </a:lnSpc>
            </a:pPr>
            <a:r>
              <a:rPr lang="ja-JP" altLang="en-US" sz="1200" dirty="0">
                <a:solidFill>
                  <a:prstClr val="black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・アプリケーションによっては正常に動作しない場合があります。</a:t>
            </a:r>
          </a:p>
          <a:p>
            <a:pPr>
              <a:lnSpc>
                <a:spcPct val="150000"/>
              </a:lnSpc>
            </a:pPr>
            <a:r>
              <a:rPr lang="ja-JP" altLang="en-US" sz="1200" dirty="0">
                <a:solidFill>
                  <a:prstClr val="black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・印刷はお客さまご自身でお願いいたします。</a:t>
            </a:r>
            <a:endParaRPr lang="en-US" altLang="ja-JP" sz="1200" dirty="0">
              <a:solidFill>
                <a:prstClr val="black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  <a:p>
            <a:pPr>
              <a:lnSpc>
                <a:spcPct val="150000"/>
              </a:lnSpc>
            </a:pPr>
            <a:endParaRPr lang="en-US" altLang="ja-JP" sz="1200" dirty="0">
              <a:solidFill>
                <a:prstClr val="black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  <a:p>
            <a:pPr>
              <a:lnSpc>
                <a:spcPct val="150000"/>
              </a:lnSpc>
            </a:pPr>
            <a:endParaRPr lang="ja-JP" altLang="en-US" sz="1200" dirty="0">
              <a:solidFill>
                <a:prstClr val="black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  <a:p>
            <a:pPr>
              <a:lnSpc>
                <a:spcPct val="150000"/>
              </a:lnSpc>
            </a:pPr>
            <a:r>
              <a:rPr lang="ja-JP" altLang="en-US" sz="1200" dirty="0">
                <a:solidFill>
                  <a:prstClr val="black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以上</a:t>
            </a:r>
          </a:p>
          <a:p>
            <a:pPr>
              <a:lnSpc>
                <a:spcPct val="150000"/>
              </a:lnSpc>
            </a:pPr>
            <a:endParaRPr lang="ja-JP" altLang="en-US" sz="1200" dirty="0">
              <a:solidFill>
                <a:prstClr val="black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72858047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41</TotalTime>
  <Words>622</Words>
  <Application>Microsoft Office PowerPoint</Application>
  <PresentationFormat>A4 210 x 297 mm</PresentationFormat>
  <Paragraphs>100</Paragraphs>
  <Slides>3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6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3</vt:i4>
      </vt:variant>
    </vt:vector>
  </HeadingPairs>
  <TitlesOfParts>
    <vt:vector size="10" baseType="lpstr">
      <vt:lpstr>ＭＳ Ｐゴシック</vt:lpstr>
      <vt:lpstr>游ゴシック</vt:lpstr>
      <vt:lpstr>游ゴシック Light</vt:lpstr>
      <vt:lpstr>Arial</vt:lpstr>
      <vt:lpstr>Calibri</vt:lpstr>
      <vt:lpstr>Calibri Light</vt:lpstr>
      <vt:lpstr>Office テーマ</vt:lpstr>
      <vt:lpstr>PowerPoint プレゼンテーション</vt:lpstr>
      <vt:lpstr>PowerPoint プレゼンテーション</vt:lpstr>
      <vt:lpstr>PowerPoint プレゼンテーション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fukui</dc:creator>
  <cp:lastModifiedBy>y-kohori</cp:lastModifiedBy>
  <cp:revision>16</cp:revision>
  <dcterms:created xsi:type="dcterms:W3CDTF">2016-11-25T08:55:21Z</dcterms:created>
  <dcterms:modified xsi:type="dcterms:W3CDTF">2017-03-22T13:07:34Z</dcterms:modified>
</cp:coreProperties>
</file>