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5"/>
  </p:handoutMasterIdLst>
  <p:sldIdLst>
    <p:sldId id="260" r:id="rId2"/>
    <p:sldId id="264" r:id="rId3"/>
    <p:sldId id="257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C"/>
    <a:srgbClr val="191818"/>
    <a:srgbClr val="34B5B0"/>
    <a:srgbClr val="28A7E2"/>
    <a:srgbClr val="757474"/>
    <a:srgbClr val="B3926E"/>
    <a:srgbClr val="A90000"/>
    <a:srgbClr val="4A2D1A"/>
    <a:srgbClr val="42241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152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3102" y="336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38" d="100"/>
          <a:sy n="138" d="100"/>
        </p:scale>
        <p:origin x="2856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74E613-C4B8-F741-8E87-09DD797F32AA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45BA3D-B439-234E-BCFB-B89EE32F7A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22099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58636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028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243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192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1654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4615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508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2821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5661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043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7835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705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548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72" y="5814657"/>
            <a:ext cx="5922264" cy="1331976"/>
          </a:xfrm>
          <a:prstGeom prst="rect">
            <a:avLst/>
          </a:prstGeom>
        </p:spPr>
      </p:pic>
      <p:sp>
        <p:nvSpPr>
          <p:cNvPr id="47" name="テキスト ボックス 46"/>
          <p:cNvSpPr txBox="1"/>
          <p:nvPr/>
        </p:nvSpPr>
        <p:spPr>
          <a:xfrm>
            <a:off x="551150" y="9858984"/>
            <a:ext cx="314701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100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サンプルのクリニック名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658402" y="9608859"/>
            <a:ext cx="196399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〒</a:t>
            </a:r>
            <a:r>
              <a:rPr kumimoji="1" lang="en-US" altLang="ja-JP" sz="8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154-0011 </a:t>
            </a:r>
            <a:r>
              <a:rPr kumimoji="1" lang="ja-JP" altLang="en-US" sz="8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東京都世田谷区</a:t>
            </a:r>
            <a:r>
              <a:rPr kumimoji="1" lang="en-US" altLang="ja-JP" sz="8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123-456</a:t>
            </a:r>
            <a:endParaRPr kumimoji="1" lang="ja-JP" altLang="en-US" sz="80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3674304" y="9765318"/>
            <a:ext cx="23503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TEL</a:t>
            </a:r>
            <a:r>
              <a:rPr kumimoji="1" lang="ja-JP" altLang="en-US" sz="16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：</a:t>
            </a:r>
            <a:r>
              <a:rPr kumimoji="1" lang="en-US" altLang="ja-JP" sz="16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0120-000-0000</a:t>
            </a:r>
            <a:endParaRPr kumimoji="1" lang="ja-JP" altLang="en-US" sz="160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3678574" y="10053883"/>
            <a:ext cx="30380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午前診療：</a:t>
            </a:r>
            <a:r>
              <a:rPr kumimoji="1" lang="en-US" altLang="ja-JP" sz="9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</a:t>
            </a:r>
            <a:r>
              <a:rPr kumimoji="1" lang="ja-JP" altLang="en-US" sz="9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～</a:t>
            </a:r>
            <a:r>
              <a:rPr kumimoji="1" lang="en-US" altLang="ja-JP" sz="9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00:00 </a:t>
            </a:r>
            <a:r>
              <a:rPr kumimoji="1" lang="ja-JP" altLang="en-US" sz="9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午後診療：</a:t>
            </a:r>
            <a:r>
              <a:rPr kumimoji="1" lang="en-US" altLang="ja-JP" sz="9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</a:t>
            </a:r>
            <a:r>
              <a:rPr kumimoji="1" lang="ja-JP" altLang="en-US" sz="9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～</a:t>
            </a:r>
            <a:r>
              <a:rPr kumimoji="1" lang="en-US" altLang="ja-JP" sz="9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</a:t>
            </a:r>
            <a:endParaRPr kumimoji="1" lang="ja-JP" altLang="en-US" sz="90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3685298" y="10207994"/>
            <a:ext cx="76944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spc="-6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休　診　日：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4259168" y="10207994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◯曜日</a:t>
            </a:r>
            <a:endParaRPr kumimoji="1" lang="en-US" altLang="ja-JP" sz="80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500" y="996961"/>
            <a:ext cx="6147816" cy="758952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2205579"/>
            <a:ext cx="6678168" cy="1856232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1160155" y="4246489"/>
            <a:ext cx="5224507" cy="10695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200"/>
              </a:spcAft>
            </a:pPr>
            <a:r>
              <a:rPr kumimoji="1" lang="ja-JP" altLang="en-US" sz="1400" spc="-90" dirty="0">
                <a:solidFill>
                  <a:srgbClr val="4D4D4C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最新の医療情報を正しく、分かりやすくお伝えすることによって</a:t>
            </a:r>
            <a:endParaRPr kumimoji="1" lang="en-US" altLang="ja-JP" sz="1400" spc="-90" dirty="0">
              <a:solidFill>
                <a:srgbClr val="4D4D4C"/>
              </a:solidFill>
              <a:latin typeface="游明朝" panose="02020400000000000000" pitchFamily="18" charset="-128"/>
              <a:ea typeface="游明朝" panose="02020400000000000000" pitchFamily="18" charset="-128"/>
              <a:cs typeface="Hiragino Mincho Pro W6" charset="-128"/>
            </a:endParaRPr>
          </a:p>
          <a:p>
            <a:pPr algn="ctr">
              <a:spcAft>
                <a:spcPts val="200"/>
              </a:spcAft>
            </a:pPr>
            <a:r>
              <a:rPr kumimoji="1" lang="ja-JP" altLang="en-US" sz="1400" spc="-90" dirty="0">
                <a:solidFill>
                  <a:srgbClr val="4D4D4C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あなたと、あなたのご家族の未来を守ることを目指します。</a:t>
            </a:r>
            <a:endParaRPr kumimoji="1" lang="en-US" altLang="ja-JP" sz="1400" spc="-90" dirty="0">
              <a:solidFill>
                <a:srgbClr val="4D4D4C"/>
              </a:solidFill>
              <a:latin typeface="游明朝" panose="02020400000000000000" pitchFamily="18" charset="-128"/>
              <a:ea typeface="游明朝" panose="02020400000000000000" pitchFamily="18" charset="-128"/>
              <a:cs typeface="Hiragino Mincho Pro W6" charset="-128"/>
            </a:endParaRPr>
          </a:p>
          <a:p>
            <a:pPr algn="ctr">
              <a:spcAft>
                <a:spcPts val="200"/>
              </a:spcAft>
            </a:pPr>
            <a:r>
              <a:rPr kumimoji="1" lang="ja-JP" altLang="en-US" sz="1400" spc="-90" dirty="0">
                <a:solidFill>
                  <a:srgbClr val="4D4D4C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院長はじめ、スタッフ一同、心よりお待ち申し上げておりますので</a:t>
            </a:r>
            <a:endParaRPr kumimoji="1" lang="en-US" altLang="ja-JP" sz="1400" spc="-90" dirty="0">
              <a:solidFill>
                <a:srgbClr val="4D4D4C"/>
              </a:solidFill>
              <a:latin typeface="游明朝" panose="02020400000000000000" pitchFamily="18" charset="-128"/>
              <a:ea typeface="游明朝" panose="02020400000000000000" pitchFamily="18" charset="-128"/>
              <a:cs typeface="Hiragino Mincho Pro W6" charset="-128"/>
            </a:endParaRPr>
          </a:p>
          <a:p>
            <a:pPr algn="ctr">
              <a:spcAft>
                <a:spcPts val="200"/>
              </a:spcAft>
            </a:pPr>
            <a:r>
              <a:rPr kumimoji="1" lang="ja-JP" altLang="en-US" sz="1400" spc="-90" dirty="0">
                <a:solidFill>
                  <a:srgbClr val="4D4D4C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是非当クリニックをご利用ください。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673980" y="5333740"/>
            <a:ext cx="2389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spc="-90" dirty="0">
                <a:solidFill>
                  <a:srgbClr val="34B5B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検診日／○</a:t>
            </a:r>
            <a:r>
              <a:rPr kumimoji="1" lang="en-US" altLang="ja-JP" sz="2000" b="1" spc="-90" dirty="0">
                <a:solidFill>
                  <a:srgbClr val="34B5B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〜○</a:t>
            </a:r>
            <a:r>
              <a:rPr kumimoji="1" lang="ja-JP" altLang="en-US" sz="2000" b="1" spc="-90" dirty="0">
                <a:solidFill>
                  <a:srgbClr val="34B5B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曜日</a:t>
            </a: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975825" y="5423404"/>
            <a:ext cx="16081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spc="-90" dirty="0">
                <a:solidFill>
                  <a:srgbClr val="34B5B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※</a:t>
            </a:r>
            <a:r>
              <a:rPr kumimoji="1" lang="ja-JP" altLang="en-US" sz="1200" spc="-90" dirty="0">
                <a:solidFill>
                  <a:srgbClr val="34B5B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祝日も検診可能です</a:t>
            </a: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942776" y="5852306"/>
            <a:ext cx="11528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spc="-12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コース内容</a:t>
            </a: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1023460" y="6301306"/>
            <a:ext cx="9643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spc="-8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受付時間</a:t>
            </a: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023460" y="6749770"/>
            <a:ext cx="9643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spc="-8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終了時間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2686832" y="5852306"/>
            <a:ext cx="5642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spc="-12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午前</a:t>
            </a:r>
            <a:endParaRPr kumimoji="1" lang="ja-JP" altLang="en-US" sz="1600" b="1" spc="-120" dirty="0">
              <a:solidFill>
                <a:srgbClr val="191818"/>
              </a:solidFill>
              <a:latin typeface="游明朝" panose="02020400000000000000" pitchFamily="18" charset="-128"/>
              <a:ea typeface="游明朝" panose="02020400000000000000" pitchFamily="18" charset="-128"/>
              <a:cs typeface="Hiragino Mincho Pro W6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4173906" y="5852306"/>
            <a:ext cx="5642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spc="-12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午後</a:t>
            </a: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5506735" y="5852306"/>
            <a:ext cx="943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spc="-12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一泊二日</a:t>
            </a:r>
            <a:endParaRPr kumimoji="1" lang="ja-JP" altLang="en-US" sz="1600" b="1" spc="-120" dirty="0">
              <a:solidFill>
                <a:srgbClr val="191818"/>
              </a:solidFill>
              <a:latin typeface="游明朝" panose="02020400000000000000" pitchFamily="18" charset="-128"/>
              <a:ea typeface="游明朝" panose="02020400000000000000" pitchFamily="18" charset="-128"/>
              <a:cs typeface="Hiragino Mincho Pro W6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2331064" y="6362035"/>
            <a:ext cx="1189749" cy="279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00〜00</a:t>
            </a:r>
            <a:r>
              <a:rPr kumimoji="1" lang="ja-JP" altLang="en-US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endParaRPr kumimoji="1" lang="ja-JP" altLang="en-US" sz="1218" spc="-100" dirty="0">
              <a:solidFill>
                <a:srgbClr val="191818"/>
              </a:solidFill>
              <a:latin typeface="游明朝" panose="02020400000000000000" pitchFamily="18" charset="-128"/>
              <a:ea typeface="游明朝" panose="02020400000000000000" pitchFamily="18" charset="-128"/>
              <a:cs typeface="Hiragino Mincho Pro W6" charset="-128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3821704" y="6362035"/>
            <a:ext cx="1189749" cy="279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00〜00</a:t>
            </a:r>
            <a:r>
              <a:rPr kumimoji="1" lang="ja-JP" altLang="en-US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endParaRPr kumimoji="1" lang="ja-JP" altLang="en-US" sz="1218" spc="-100" dirty="0">
              <a:solidFill>
                <a:srgbClr val="191818"/>
              </a:solidFill>
              <a:latin typeface="游明朝" panose="02020400000000000000" pitchFamily="18" charset="-128"/>
              <a:ea typeface="游明朝" panose="02020400000000000000" pitchFamily="18" charset="-128"/>
              <a:cs typeface="Hiragino Mincho Pro W6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5335453" y="6362035"/>
            <a:ext cx="1189749" cy="279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00〜00</a:t>
            </a:r>
            <a:r>
              <a:rPr kumimoji="1" lang="ja-JP" altLang="en-US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endParaRPr kumimoji="1" lang="ja-JP" altLang="en-US" sz="1218" spc="-100" dirty="0">
              <a:solidFill>
                <a:srgbClr val="191818"/>
              </a:solidFill>
              <a:latin typeface="游明朝" panose="02020400000000000000" pitchFamily="18" charset="-128"/>
              <a:ea typeface="游明朝" panose="02020400000000000000" pitchFamily="18" charset="-128"/>
              <a:cs typeface="Hiragino Mincho Pro W6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2587419" y="6794579"/>
            <a:ext cx="758541" cy="279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頃</a:t>
            </a: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4082524" y="6794579"/>
            <a:ext cx="758541" cy="279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頃</a:t>
            </a: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5594685" y="6794579"/>
            <a:ext cx="758541" cy="279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頃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99855" y="7170281"/>
            <a:ext cx="5955476" cy="3807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37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kumimoji="1" lang="ja-JP" altLang="en-US" sz="937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注記を入れることができます。　</a:t>
            </a:r>
            <a:r>
              <a:rPr kumimoji="1" lang="en-US" altLang="ja-JP" sz="937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kumimoji="1" lang="ja-JP" altLang="en-US" sz="937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注記を入れることができます。　</a:t>
            </a:r>
            <a:r>
              <a:rPr kumimoji="1" lang="en-US" altLang="ja-JP" sz="937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kumimoji="1" lang="ja-JP" altLang="en-US" sz="937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注記を入れることができます。　</a:t>
            </a:r>
          </a:p>
          <a:p>
            <a:r>
              <a:rPr kumimoji="1" lang="en-US" altLang="ja-JP" sz="937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kumimoji="1" lang="ja-JP" altLang="en-US" sz="937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注記を入れることができます。</a:t>
            </a: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707806" y="7680719"/>
            <a:ext cx="2136247" cy="16067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937" spc="-40" dirty="0">
                <a:solidFill>
                  <a:srgbClr val="4D4D4C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3" charset="-128"/>
              </a:rPr>
              <a:t>文字情報を自由に入れることができます。文字情報を自由に入れることができます。文字情報を自由に入れることができます。文字情報を自由に入れることができます。文字情報を自由に入れることができます。文字情報を自由に入れることができます。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2904565" y="7740644"/>
            <a:ext cx="1847046" cy="131595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正方形/長方形 70"/>
          <p:cNvSpPr/>
          <p:nvPr/>
        </p:nvSpPr>
        <p:spPr>
          <a:xfrm>
            <a:off x="4872626" y="7740644"/>
            <a:ext cx="1847046" cy="131595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8689D481-CC75-4222-AA5B-ED3EE3ED096F}"/>
              </a:ext>
            </a:extLst>
          </p:cNvPr>
          <p:cNvSpPr txBox="1"/>
          <p:nvPr/>
        </p:nvSpPr>
        <p:spPr>
          <a:xfrm>
            <a:off x="1562100" y="536397"/>
            <a:ext cx="44625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spcAft>
                <a:spcPts val="200"/>
              </a:spcAft>
            </a:pPr>
            <a:r>
              <a:rPr kumimoji="1" lang="ja-JP" altLang="en-US" sz="1400" spc="-90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あなたと、あなたの家族の未来を考える。</a:t>
            </a:r>
          </a:p>
        </p:txBody>
      </p:sp>
    </p:spTree>
    <p:extLst>
      <p:ext uri="{BB962C8B-B14F-4D97-AF65-F5344CB8AC3E}">
        <p14:creationId xmlns:p14="http://schemas.microsoft.com/office/powerpoint/2010/main" val="678136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図 40">
            <a:extLst>
              <a:ext uri="{FF2B5EF4-FFF2-40B4-BE49-F238E27FC236}">
                <a16:creationId xmlns:a16="http://schemas.microsoft.com/office/drawing/2014/main" id="{B259525F-858A-4493-B117-B19E7147F8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72" y="5814657"/>
            <a:ext cx="5922264" cy="1331976"/>
          </a:xfrm>
          <a:prstGeom prst="rect">
            <a:avLst/>
          </a:prstGeom>
        </p:spPr>
      </p:pic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C0452448-51C1-43FD-B22B-E1D3EC4EF83B}"/>
              </a:ext>
            </a:extLst>
          </p:cNvPr>
          <p:cNvSpPr txBox="1"/>
          <p:nvPr/>
        </p:nvSpPr>
        <p:spPr>
          <a:xfrm>
            <a:off x="551150" y="9858984"/>
            <a:ext cx="314701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100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サンプルのクリニック名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1A349F69-7323-4B97-A418-B53E6C6DA863}"/>
              </a:ext>
            </a:extLst>
          </p:cNvPr>
          <p:cNvSpPr txBox="1"/>
          <p:nvPr/>
        </p:nvSpPr>
        <p:spPr>
          <a:xfrm>
            <a:off x="3658402" y="9608859"/>
            <a:ext cx="196399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〒</a:t>
            </a:r>
            <a:r>
              <a:rPr kumimoji="1" lang="en-US" altLang="ja-JP" sz="8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154-0011 </a:t>
            </a:r>
            <a:r>
              <a:rPr kumimoji="1" lang="ja-JP" altLang="en-US" sz="8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東京都世田谷区</a:t>
            </a:r>
            <a:r>
              <a:rPr kumimoji="1" lang="en-US" altLang="ja-JP" sz="8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123-456</a:t>
            </a:r>
            <a:endParaRPr kumimoji="1" lang="ja-JP" altLang="en-US" sz="80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986C4A67-1635-4274-923A-797F387F8B53}"/>
              </a:ext>
            </a:extLst>
          </p:cNvPr>
          <p:cNvSpPr txBox="1"/>
          <p:nvPr/>
        </p:nvSpPr>
        <p:spPr>
          <a:xfrm>
            <a:off x="3674304" y="9765318"/>
            <a:ext cx="23503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TEL</a:t>
            </a:r>
            <a:r>
              <a:rPr kumimoji="1" lang="ja-JP" altLang="en-US" sz="16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：</a:t>
            </a:r>
            <a:r>
              <a:rPr kumimoji="1" lang="en-US" altLang="ja-JP" sz="16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0120-000-0000</a:t>
            </a:r>
            <a:endParaRPr kumimoji="1" lang="ja-JP" altLang="en-US" sz="160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26FB5412-F4C0-4C53-AB16-9066076E534D}"/>
              </a:ext>
            </a:extLst>
          </p:cNvPr>
          <p:cNvSpPr txBox="1"/>
          <p:nvPr/>
        </p:nvSpPr>
        <p:spPr>
          <a:xfrm>
            <a:off x="3678574" y="10053883"/>
            <a:ext cx="30380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午前診療：</a:t>
            </a:r>
            <a:r>
              <a:rPr kumimoji="1" lang="en-US" altLang="ja-JP" sz="9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</a:t>
            </a:r>
            <a:r>
              <a:rPr kumimoji="1" lang="ja-JP" altLang="en-US" sz="9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～</a:t>
            </a:r>
            <a:r>
              <a:rPr kumimoji="1" lang="en-US" altLang="ja-JP" sz="9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00:00 </a:t>
            </a:r>
            <a:r>
              <a:rPr kumimoji="1" lang="ja-JP" altLang="en-US" sz="9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午後診療：</a:t>
            </a:r>
            <a:r>
              <a:rPr kumimoji="1" lang="en-US" altLang="ja-JP" sz="9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</a:t>
            </a:r>
            <a:r>
              <a:rPr kumimoji="1" lang="ja-JP" altLang="en-US" sz="9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～</a:t>
            </a:r>
            <a:r>
              <a:rPr kumimoji="1" lang="en-US" altLang="ja-JP" sz="9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</a:t>
            </a:r>
            <a:endParaRPr kumimoji="1" lang="ja-JP" altLang="en-US" sz="90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C6F938A6-7660-4768-B55E-3A985CF11352}"/>
              </a:ext>
            </a:extLst>
          </p:cNvPr>
          <p:cNvSpPr txBox="1"/>
          <p:nvPr/>
        </p:nvSpPr>
        <p:spPr>
          <a:xfrm>
            <a:off x="3685298" y="10207994"/>
            <a:ext cx="76944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spc="-6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休　診　日：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751C9C33-E503-40A3-B55E-6EE4D6CB068B}"/>
              </a:ext>
            </a:extLst>
          </p:cNvPr>
          <p:cNvSpPr txBox="1"/>
          <p:nvPr/>
        </p:nvSpPr>
        <p:spPr>
          <a:xfrm>
            <a:off x="4259168" y="10207994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◯曜日</a:t>
            </a:r>
            <a:endParaRPr kumimoji="1" lang="en-US" altLang="ja-JP" sz="80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pic>
        <p:nvPicPr>
          <p:cNvPr id="60" name="図 59">
            <a:extLst>
              <a:ext uri="{FF2B5EF4-FFF2-40B4-BE49-F238E27FC236}">
                <a16:creationId xmlns:a16="http://schemas.microsoft.com/office/drawing/2014/main" id="{A39C0068-1D6F-4AC0-AFF5-60C7930E5B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500" y="996961"/>
            <a:ext cx="6147816" cy="758952"/>
          </a:xfrm>
          <a:prstGeom prst="rect">
            <a:avLst/>
          </a:prstGeom>
        </p:spPr>
      </p:pic>
      <p:pic>
        <p:nvPicPr>
          <p:cNvPr id="61" name="図 60">
            <a:extLst>
              <a:ext uri="{FF2B5EF4-FFF2-40B4-BE49-F238E27FC236}">
                <a16:creationId xmlns:a16="http://schemas.microsoft.com/office/drawing/2014/main" id="{57795B97-9356-4CB0-BCE6-28439AD1E8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2205579"/>
            <a:ext cx="6678168" cy="1856232"/>
          </a:xfrm>
          <a:prstGeom prst="rect">
            <a:avLst/>
          </a:prstGeom>
        </p:spPr>
      </p:pic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73A10F39-47AB-4968-BF79-3943534B982E}"/>
              </a:ext>
            </a:extLst>
          </p:cNvPr>
          <p:cNvSpPr txBox="1"/>
          <p:nvPr/>
        </p:nvSpPr>
        <p:spPr>
          <a:xfrm>
            <a:off x="1160155" y="4246489"/>
            <a:ext cx="5224507" cy="10695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200"/>
              </a:spcAft>
            </a:pPr>
            <a:r>
              <a:rPr kumimoji="1" lang="ja-JP" altLang="en-US" sz="1400" spc="-90" dirty="0">
                <a:solidFill>
                  <a:srgbClr val="4D4D4C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最新の医療情報を正しく、分かりやすくお伝えすることによって</a:t>
            </a:r>
            <a:endParaRPr kumimoji="1" lang="en-US" altLang="ja-JP" sz="1400" spc="-90" dirty="0">
              <a:solidFill>
                <a:srgbClr val="4D4D4C"/>
              </a:solidFill>
              <a:latin typeface="游明朝" panose="02020400000000000000" pitchFamily="18" charset="-128"/>
              <a:ea typeface="游明朝" panose="02020400000000000000" pitchFamily="18" charset="-128"/>
              <a:cs typeface="Hiragino Mincho Pro W6" charset="-128"/>
            </a:endParaRPr>
          </a:p>
          <a:p>
            <a:pPr algn="ctr">
              <a:spcAft>
                <a:spcPts val="200"/>
              </a:spcAft>
            </a:pPr>
            <a:r>
              <a:rPr kumimoji="1" lang="ja-JP" altLang="en-US" sz="1400" spc="-90" dirty="0">
                <a:solidFill>
                  <a:srgbClr val="4D4D4C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あなたと、あなたのご家族の未来を守ることを目指します。</a:t>
            </a:r>
            <a:endParaRPr kumimoji="1" lang="en-US" altLang="ja-JP" sz="1400" spc="-90" dirty="0">
              <a:solidFill>
                <a:srgbClr val="4D4D4C"/>
              </a:solidFill>
              <a:latin typeface="游明朝" panose="02020400000000000000" pitchFamily="18" charset="-128"/>
              <a:ea typeface="游明朝" panose="02020400000000000000" pitchFamily="18" charset="-128"/>
              <a:cs typeface="Hiragino Mincho Pro W6" charset="-128"/>
            </a:endParaRPr>
          </a:p>
          <a:p>
            <a:pPr algn="ctr">
              <a:spcAft>
                <a:spcPts val="200"/>
              </a:spcAft>
            </a:pPr>
            <a:r>
              <a:rPr kumimoji="1" lang="ja-JP" altLang="en-US" sz="1400" spc="-90" dirty="0">
                <a:solidFill>
                  <a:srgbClr val="4D4D4C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院長はじめ、スタッフ一同、心よりお待ち申し上げておりますので</a:t>
            </a:r>
            <a:endParaRPr kumimoji="1" lang="en-US" altLang="ja-JP" sz="1400" spc="-90" dirty="0">
              <a:solidFill>
                <a:srgbClr val="4D4D4C"/>
              </a:solidFill>
              <a:latin typeface="游明朝" panose="02020400000000000000" pitchFamily="18" charset="-128"/>
              <a:ea typeface="游明朝" panose="02020400000000000000" pitchFamily="18" charset="-128"/>
              <a:cs typeface="Hiragino Mincho Pro W6" charset="-128"/>
            </a:endParaRPr>
          </a:p>
          <a:p>
            <a:pPr algn="ctr">
              <a:spcAft>
                <a:spcPts val="200"/>
              </a:spcAft>
            </a:pPr>
            <a:r>
              <a:rPr kumimoji="1" lang="ja-JP" altLang="en-US" sz="1400" spc="-90" dirty="0">
                <a:solidFill>
                  <a:srgbClr val="4D4D4C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是非当クリニックをご利用ください。</a:t>
            </a: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D6265A2E-9172-490A-BA7E-F8C14A2963F9}"/>
              </a:ext>
            </a:extLst>
          </p:cNvPr>
          <p:cNvSpPr txBox="1"/>
          <p:nvPr/>
        </p:nvSpPr>
        <p:spPr>
          <a:xfrm>
            <a:off x="1673980" y="5333740"/>
            <a:ext cx="2389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spc="-90" dirty="0">
                <a:solidFill>
                  <a:srgbClr val="34B5B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検診日／○</a:t>
            </a:r>
            <a:r>
              <a:rPr kumimoji="1" lang="en-US" altLang="ja-JP" sz="2000" b="1" spc="-90" dirty="0">
                <a:solidFill>
                  <a:srgbClr val="34B5B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〜○</a:t>
            </a:r>
            <a:r>
              <a:rPr kumimoji="1" lang="ja-JP" altLang="en-US" sz="2000" b="1" spc="-90" dirty="0">
                <a:solidFill>
                  <a:srgbClr val="34B5B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曜日</a:t>
            </a: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F0F1F581-231E-4A4C-B07E-A645C032273A}"/>
              </a:ext>
            </a:extLst>
          </p:cNvPr>
          <p:cNvSpPr txBox="1"/>
          <p:nvPr/>
        </p:nvSpPr>
        <p:spPr>
          <a:xfrm>
            <a:off x="3975825" y="5423404"/>
            <a:ext cx="16081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spc="-90" dirty="0">
                <a:solidFill>
                  <a:srgbClr val="34B5B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※</a:t>
            </a:r>
            <a:r>
              <a:rPr kumimoji="1" lang="ja-JP" altLang="en-US" sz="1200" spc="-90" dirty="0">
                <a:solidFill>
                  <a:srgbClr val="34B5B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祝日も検診可能です</a:t>
            </a: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38755A1D-0AFF-4C72-A773-95D732124CFC}"/>
              </a:ext>
            </a:extLst>
          </p:cNvPr>
          <p:cNvSpPr txBox="1"/>
          <p:nvPr/>
        </p:nvSpPr>
        <p:spPr>
          <a:xfrm>
            <a:off x="942776" y="5852306"/>
            <a:ext cx="11528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spc="-12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コース内容</a:t>
            </a: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DC44723B-3BA9-4964-9DF4-750B717B7547}"/>
              </a:ext>
            </a:extLst>
          </p:cNvPr>
          <p:cNvSpPr txBox="1"/>
          <p:nvPr/>
        </p:nvSpPr>
        <p:spPr>
          <a:xfrm>
            <a:off x="1023460" y="6301306"/>
            <a:ext cx="9643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spc="-8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受付時間</a:t>
            </a: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54A2CC50-EEB1-465F-ABC1-D1BCF3DD93BA}"/>
              </a:ext>
            </a:extLst>
          </p:cNvPr>
          <p:cNvSpPr txBox="1"/>
          <p:nvPr/>
        </p:nvSpPr>
        <p:spPr>
          <a:xfrm>
            <a:off x="1023460" y="6749770"/>
            <a:ext cx="9643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spc="-8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終了時間</a:t>
            </a: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50232DD8-D30E-411E-B420-B7A69451A139}"/>
              </a:ext>
            </a:extLst>
          </p:cNvPr>
          <p:cNvSpPr txBox="1"/>
          <p:nvPr/>
        </p:nvSpPr>
        <p:spPr>
          <a:xfrm>
            <a:off x="2686832" y="5852306"/>
            <a:ext cx="5642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spc="-12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午前</a:t>
            </a:r>
            <a:endParaRPr kumimoji="1" lang="ja-JP" altLang="en-US" sz="1600" b="1" spc="-120" dirty="0">
              <a:solidFill>
                <a:srgbClr val="191818"/>
              </a:solidFill>
              <a:latin typeface="游明朝" panose="02020400000000000000" pitchFamily="18" charset="-128"/>
              <a:ea typeface="游明朝" panose="02020400000000000000" pitchFamily="18" charset="-128"/>
              <a:cs typeface="Hiragino Mincho Pro W6" charset="-128"/>
            </a:endParaRP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DA8863BF-99A6-4C59-A537-450DE7B8D16F}"/>
              </a:ext>
            </a:extLst>
          </p:cNvPr>
          <p:cNvSpPr txBox="1"/>
          <p:nvPr/>
        </p:nvSpPr>
        <p:spPr>
          <a:xfrm>
            <a:off x="4173906" y="5852306"/>
            <a:ext cx="5642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spc="-12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午後</a:t>
            </a: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EBE8A2F2-B92E-42B9-ABFA-FB698A181D36}"/>
              </a:ext>
            </a:extLst>
          </p:cNvPr>
          <p:cNvSpPr txBox="1"/>
          <p:nvPr/>
        </p:nvSpPr>
        <p:spPr>
          <a:xfrm>
            <a:off x="5506735" y="5852306"/>
            <a:ext cx="943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spc="-12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一泊二日</a:t>
            </a:r>
            <a:endParaRPr kumimoji="1" lang="ja-JP" altLang="en-US" sz="1600" b="1" spc="-120" dirty="0">
              <a:solidFill>
                <a:srgbClr val="191818"/>
              </a:solidFill>
              <a:latin typeface="游明朝" panose="02020400000000000000" pitchFamily="18" charset="-128"/>
              <a:ea typeface="游明朝" panose="02020400000000000000" pitchFamily="18" charset="-128"/>
              <a:cs typeface="Hiragino Mincho Pro W6" charset="-128"/>
            </a:endParaRP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E3E818FF-7A48-422F-8521-0020F8810AD2}"/>
              </a:ext>
            </a:extLst>
          </p:cNvPr>
          <p:cNvSpPr txBox="1"/>
          <p:nvPr/>
        </p:nvSpPr>
        <p:spPr>
          <a:xfrm>
            <a:off x="2331064" y="6362035"/>
            <a:ext cx="1189749" cy="279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00〜00</a:t>
            </a:r>
            <a:r>
              <a:rPr kumimoji="1" lang="ja-JP" altLang="en-US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endParaRPr kumimoji="1" lang="ja-JP" altLang="en-US" sz="1218" spc="-100" dirty="0">
              <a:solidFill>
                <a:srgbClr val="191818"/>
              </a:solidFill>
              <a:latin typeface="游明朝" panose="02020400000000000000" pitchFamily="18" charset="-128"/>
              <a:ea typeface="游明朝" panose="02020400000000000000" pitchFamily="18" charset="-128"/>
              <a:cs typeface="Hiragino Mincho Pro W6" charset="-128"/>
            </a:endParaRP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E683EB04-1300-4CB1-A905-4CFA28DB5F61}"/>
              </a:ext>
            </a:extLst>
          </p:cNvPr>
          <p:cNvSpPr txBox="1"/>
          <p:nvPr/>
        </p:nvSpPr>
        <p:spPr>
          <a:xfrm>
            <a:off x="3821704" y="6362035"/>
            <a:ext cx="1189749" cy="279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00〜00</a:t>
            </a:r>
            <a:r>
              <a:rPr kumimoji="1" lang="ja-JP" altLang="en-US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endParaRPr kumimoji="1" lang="ja-JP" altLang="en-US" sz="1218" spc="-100" dirty="0">
              <a:solidFill>
                <a:srgbClr val="191818"/>
              </a:solidFill>
              <a:latin typeface="游明朝" panose="02020400000000000000" pitchFamily="18" charset="-128"/>
              <a:ea typeface="游明朝" panose="02020400000000000000" pitchFamily="18" charset="-128"/>
              <a:cs typeface="Hiragino Mincho Pro W6" charset="-128"/>
            </a:endParaRP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C6D2FBFF-C8D1-4B7B-83F8-D55A63B319B9}"/>
              </a:ext>
            </a:extLst>
          </p:cNvPr>
          <p:cNvSpPr txBox="1"/>
          <p:nvPr/>
        </p:nvSpPr>
        <p:spPr>
          <a:xfrm>
            <a:off x="5335453" y="6362035"/>
            <a:ext cx="1189749" cy="279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00〜00</a:t>
            </a:r>
            <a:r>
              <a:rPr kumimoji="1" lang="ja-JP" altLang="en-US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endParaRPr kumimoji="1" lang="ja-JP" altLang="en-US" sz="1218" spc="-100" dirty="0">
              <a:solidFill>
                <a:srgbClr val="191818"/>
              </a:solidFill>
              <a:latin typeface="游明朝" panose="02020400000000000000" pitchFamily="18" charset="-128"/>
              <a:ea typeface="游明朝" panose="02020400000000000000" pitchFamily="18" charset="-128"/>
              <a:cs typeface="Hiragino Mincho Pro W6" charset="-128"/>
            </a:endParaRP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69D859A6-2318-4F15-BDF9-989A98BCDCDC}"/>
              </a:ext>
            </a:extLst>
          </p:cNvPr>
          <p:cNvSpPr txBox="1"/>
          <p:nvPr/>
        </p:nvSpPr>
        <p:spPr>
          <a:xfrm>
            <a:off x="2587419" y="6794579"/>
            <a:ext cx="758541" cy="279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頃</a:t>
            </a: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15966EAF-A964-4DD2-BEDF-A054A5F86DB1}"/>
              </a:ext>
            </a:extLst>
          </p:cNvPr>
          <p:cNvSpPr txBox="1"/>
          <p:nvPr/>
        </p:nvSpPr>
        <p:spPr>
          <a:xfrm>
            <a:off x="4082524" y="6794579"/>
            <a:ext cx="758541" cy="279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頃</a:t>
            </a: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0519CFD2-CA10-4DB5-9800-529070FBAA12}"/>
              </a:ext>
            </a:extLst>
          </p:cNvPr>
          <p:cNvSpPr txBox="1"/>
          <p:nvPr/>
        </p:nvSpPr>
        <p:spPr>
          <a:xfrm>
            <a:off x="5594685" y="6794579"/>
            <a:ext cx="758541" cy="279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1218" spc="-10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頃</a:t>
            </a: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4A6585A8-FC73-4422-A23B-8FCC492D1416}"/>
              </a:ext>
            </a:extLst>
          </p:cNvPr>
          <p:cNvSpPr txBox="1"/>
          <p:nvPr/>
        </p:nvSpPr>
        <p:spPr>
          <a:xfrm>
            <a:off x="699855" y="7170281"/>
            <a:ext cx="5955476" cy="3807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37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kumimoji="1" lang="ja-JP" altLang="en-US" sz="937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注記を入れることができます。　</a:t>
            </a:r>
            <a:r>
              <a:rPr kumimoji="1" lang="en-US" altLang="ja-JP" sz="937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kumimoji="1" lang="ja-JP" altLang="en-US" sz="937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注記を入れることができます。　</a:t>
            </a:r>
            <a:r>
              <a:rPr kumimoji="1" lang="en-US" altLang="ja-JP" sz="937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kumimoji="1" lang="ja-JP" altLang="en-US" sz="937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注記を入れることができます。　</a:t>
            </a:r>
          </a:p>
          <a:p>
            <a:r>
              <a:rPr kumimoji="1" lang="en-US" altLang="ja-JP" sz="937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kumimoji="1" lang="ja-JP" altLang="en-US" sz="937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注記を入れることができます。</a:t>
            </a: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92942B3A-9CCE-40D5-BBA4-8235722D3ADA}"/>
              </a:ext>
            </a:extLst>
          </p:cNvPr>
          <p:cNvSpPr txBox="1"/>
          <p:nvPr/>
        </p:nvSpPr>
        <p:spPr>
          <a:xfrm>
            <a:off x="707806" y="7680719"/>
            <a:ext cx="2136247" cy="16067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937" spc="-40" dirty="0">
                <a:solidFill>
                  <a:srgbClr val="4D4D4C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3" charset="-128"/>
              </a:rPr>
              <a:t>文字情報を自由に入れることができます。文字情報を自由に入れることができます。文字情報を自由に入れることができます。文字情報を自由に入れることができます。文字情報を自由に入れることができます。文字情報を自由に入れることができます。</a:t>
            </a: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DF87AF54-AD8F-4624-B337-C403823B096C}"/>
              </a:ext>
            </a:extLst>
          </p:cNvPr>
          <p:cNvSpPr/>
          <p:nvPr/>
        </p:nvSpPr>
        <p:spPr>
          <a:xfrm>
            <a:off x="2904565" y="7740644"/>
            <a:ext cx="1847046" cy="131595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AEC39FAE-1FC0-4EFC-B97C-53FAF9D83CEB}"/>
              </a:ext>
            </a:extLst>
          </p:cNvPr>
          <p:cNvSpPr/>
          <p:nvPr/>
        </p:nvSpPr>
        <p:spPr>
          <a:xfrm>
            <a:off x="4872626" y="7740644"/>
            <a:ext cx="1847046" cy="131595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6BE81021-19A3-4CFC-A36C-459B7D4FC6F2}"/>
              </a:ext>
            </a:extLst>
          </p:cNvPr>
          <p:cNvSpPr txBox="1"/>
          <p:nvPr/>
        </p:nvSpPr>
        <p:spPr>
          <a:xfrm>
            <a:off x="1562100" y="536397"/>
            <a:ext cx="44625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spcAft>
                <a:spcPts val="200"/>
              </a:spcAft>
            </a:pPr>
            <a:r>
              <a:rPr kumimoji="1" lang="ja-JP" altLang="en-US" sz="1400" spc="-90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あなたと、あなたの家族の未来を考える。</a:t>
            </a: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0062843A-5D33-4186-97FB-C69FCE178B92}"/>
              </a:ext>
            </a:extLst>
          </p:cNvPr>
          <p:cNvSpPr/>
          <p:nvPr/>
        </p:nvSpPr>
        <p:spPr>
          <a:xfrm rot="10800000">
            <a:off x="-1" y="793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+mn-ea"/>
            </a:endParaRPr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4D564F58-26BF-4089-B7BB-C9148457B84C}"/>
              </a:ext>
            </a:extLst>
          </p:cNvPr>
          <p:cNvSpPr/>
          <p:nvPr/>
        </p:nvSpPr>
        <p:spPr>
          <a:xfrm>
            <a:off x="1216550" y="4171721"/>
            <a:ext cx="5223074" cy="158082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6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32395E7A-0C9D-490E-925C-AF09D36C0E4F}"/>
              </a:ext>
            </a:extLst>
          </p:cNvPr>
          <p:cNvSpPr/>
          <p:nvPr/>
        </p:nvSpPr>
        <p:spPr>
          <a:xfrm>
            <a:off x="2904564" y="7740644"/>
            <a:ext cx="1833598" cy="131595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latin typeface="+mn-ea"/>
              </a:rPr>
              <a:t>写真を入れることができます</a:t>
            </a:r>
          </a:p>
        </p:txBody>
      </p: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96412354-BB6A-4DEF-83C8-69134CBFE721}"/>
              </a:ext>
            </a:extLst>
          </p:cNvPr>
          <p:cNvSpPr/>
          <p:nvPr/>
        </p:nvSpPr>
        <p:spPr>
          <a:xfrm>
            <a:off x="610890" y="868143"/>
            <a:ext cx="6346499" cy="100826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600" b="1" dirty="0">
                <a:latin typeface="+mn-ea"/>
              </a:rPr>
              <a:t>タイトルを変更することが可能です</a:t>
            </a: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30A19DB8-41FD-4041-8A82-F873DE8838E6}"/>
              </a:ext>
            </a:extLst>
          </p:cNvPr>
          <p:cNvSpPr/>
          <p:nvPr/>
        </p:nvSpPr>
        <p:spPr>
          <a:xfrm>
            <a:off x="804671" y="5823726"/>
            <a:ext cx="5915000" cy="132270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6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0617D7F0-08BB-4C86-8D33-2C4F03187178}"/>
              </a:ext>
            </a:extLst>
          </p:cNvPr>
          <p:cNvSpPr/>
          <p:nvPr/>
        </p:nvSpPr>
        <p:spPr>
          <a:xfrm>
            <a:off x="1551175" y="513377"/>
            <a:ext cx="4417502" cy="25725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6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0E5EEB56-0580-4A7B-A4BD-5B666F18B4DF}"/>
              </a:ext>
            </a:extLst>
          </p:cNvPr>
          <p:cNvSpPr/>
          <p:nvPr/>
        </p:nvSpPr>
        <p:spPr>
          <a:xfrm>
            <a:off x="804671" y="7208725"/>
            <a:ext cx="5915000" cy="25725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6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236254B1-F44A-478B-82E9-010268664FA7}"/>
              </a:ext>
            </a:extLst>
          </p:cNvPr>
          <p:cNvSpPr/>
          <p:nvPr/>
        </p:nvSpPr>
        <p:spPr>
          <a:xfrm>
            <a:off x="4872625" y="7740644"/>
            <a:ext cx="1833598" cy="131595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latin typeface="+mn-ea"/>
              </a:rPr>
              <a:t>写真を入れることができます</a:t>
            </a: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22C114B7-2B16-4750-9427-A1C8E39A87A2}"/>
              </a:ext>
            </a:extLst>
          </p:cNvPr>
          <p:cNvSpPr/>
          <p:nvPr/>
        </p:nvSpPr>
        <p:spPr>
          <a:xfrm>
            <a:off x="804671" y="7740643"/>
            <a:ext cx="1978878" cy="151005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6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9C091DC2-A62E-43AB-9D3D-01CE3178FAA8}"/>
              </a:ext>
            </a:extLst>
          </p:cNvPr>
          <p:cNvSpPr/>
          <p:nvPr/>
        </p:nvSpPr>
        <p:spPr>
          <a:xfrm>
            <a:off x="666249" y="9525360"/>
            <a:ext cx="6291140" cy="95446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6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516AF5CB-B55C-4546-8240-493561831D5C}"/>
              </a:ext>
            </a:extLst>
          </p:cNvPr>
          <p:cNvSpPr/>
          <p:nvPr/>
        </p:nvSpPr>
        <p:spPr>
          <a:xfrm>
            <a:off x="454238" y="2229901"/>
            <a:ext cx="6655729" cy="1798549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latin typeface="+mn-ea"/>
              </a:rPr>
              <a:t>写真を変更することが可能です</a:t>
            </a:r>
            <a:endParaRPr kumimoji="1" lang="en-US" altLang="ja-JP" sz="16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55424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720845" y="811603"/>
            <a:ext cx="6292545" cy="480365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740</TotalTime>
  <Words>600</Words>
  <Application>Microsoft Office PowerPoint</Application>
  <PresentationFormat>ユーザー設定</PresentationFormat>
  <Paragraphs>82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5" baseType="lpstr">
      <vt:lpstr>Hiragino Mincho Pro W3</vt:lpstr>
      <vt:lpstr>Hiragino Mincho Pro W6</vt:lpstr>
      <vt:lpstr>ＭＳ Ｐゴシック</vt:lpstr>
      <vt:lpstr>Meiryo</vt:lpstr>
      <vt:lpstr>Yu Gothic</vt:lpstr>
      <vt:lpstr>Yu Gothic</vt:lpstr>
      <vt:lpstr>游ゴシック Light</vt:lpstr>
      <vt:lpstr>游明朝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66</cp:revision>
  <dcterms:created xsi:type="dcterms:W3CDTF">2016-11-25T08:55:21Z</dcterms:created>
  <dcterms:modified xsi:type="dcterms:W3CDTF">2017-11-24T11:34:13Z</dcterms:modified>
</cp:coreProperties>
</file>