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913A"/>
    <a:srgbClr val="4350A2"/>
    <a:srgbClr val="F28200"/>
    <a:srgbClr val="00A1EA"/>
    <a:srgbClr val="005AAB"/>
    <a:srgbClr val="E40110"/>
    <a:srgbClr val="9DCACD"/>
    <a:srgbClr val="FBF6D6"/>
    <a:srgbClr val="EBB3B4"/>
    <a:srgbClr val="B392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97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2130" y="126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1D9F70D6-5F47-4D98-8EDE-B50A218B751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" y="0"/>
            <a:ext cx="7559529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3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EBE98529-45A8-42F2-8101-F726263DB16E}"/>
              </a:ext>
            </a:extLst>
          </p:cNvPr>
          <p:cNvSpPr txBox="1"/>
          <p:nvPr/>
        </p:nvSpPr>
        <p:spPr>
          <a:xfrm>
            <a:off x="690174" y="2893170"/>
            <a:ext cx="67241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07913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歳をとっても病や老化を気にせず、元気に暮らす為には、</a:t>
            </a:r>
            <a:endParaRPr lang="en-US" altLang="ja-JP" sz="1600" b="1" dirty="0">
              <a:solidFill>
                <a:srgbClr val="07913A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600" b="1" dirty="0">
                <a:solidFill>
                  <a:srgbClr val="07913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生活習慣病や隠れた病気を事前にチェック！</a:t>
            </a:r>
            <a:endParaRPr lang="en-US" altLang="ja-JP" sz="1600" b="1" dirty="0">
              <a:solidFill>
                <a:srgbClr val="07913A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600" b="1" dirty="0">
                <a:solidFill>
                  <a:srgbClr val="07913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国民健康保険加入者対象の〇〇検診を受けましょう。</a:t>
            </a:r>
            <a:endParaRPr lang="en-US" altLang="ja-JP" sz="1600" b="1" dirty="0">
              <a:solidFill>
                <a:srgbClr val="07913A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21B4054D-3065-4448-83A3-B0DF09DB6727}"/>
              </a:ext>
            </a:extLst>
          </p:cNvPr>
          <p:cNvSpPr txBox="1"/>
          <p:nvPr/>
        </p:nvSpPr>
        <p:spPr>
          <a:xfrm>
            <a:off x="970648" y="7552090"/>
            <a:ext cx="394667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●予約は不要です。</a:t>
            </a:r>
            <a:endParaRPr lang="en-US" altLang="ja-JP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上記開催期間内に直接会場までお越し下さい。</a:t>
            </a:r>
            <a:endParaRPr lang="en-US" altLang="ja-JP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99BDBA7D-E31E-4740-B4AF-21BB7FA48EED}"/>
              </a:ext>
            </a:extLst>
          </p:cNvPr>
          <p:cNvSpPr txBox="1"/>
          <p:nvPr/>
        </p:nvSpPr>
        <p:spPr>
          <a:xfrm>
            <a:off x="492231" y="9848091"/>
            <a:ext cx="265674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kern="1400" dirty="0">
                <a:latin typeface="+mn-ea"/>
              </a:rPr>
              <a:t>サンプルの施設名</a:t>
            </a: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82B8E47F-D172-4EE4-9170-99AD57796755}"/>
              </a:ext>
            </a:extLst>
          </p:cNvPr>
          <p:cNvSpPr txBox="1"/>
          <p:nvPr/>
        </p:nvSpPr>
        <p:spPr>
          <a:xfrm>
            <a:off x="4624873" y="9647247"/>
            <a:ext cx="2704486" cy="893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1100" b="1" dirty="0">
                <a:latin typeface="+mn-ea"/>
              </a:rPr>
              <a:t>受付時間</a:t>
            </a:r>
            <a:endParaRPr kumimoji="1" lang="en-US" altLang="ja-JP" sz="1100" b="1" dirty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en-US" altLang="ja-JP" sz="1100" b="1" dirty="0">
                <a:latin typeface="+mn-ea"/>
              </a:rPr>
              <a:t>【</a:t>
            </a:r>
            <a:r>
              <a:rPr kumimoji="1" lang="ja-JP" altLang="en-US" sz="1100" b="1" dirty="0">
                <a:latin typeface="+mn-ea"/>
              </a:rPr>
              <a:t>〇・〇・〇</a:t>
            </a:r>
            <a:r>
              <a:rPr kumimoji="1" lang="en-US" altLang="ja-JP" sz="1100" b="1" dirty="0">
                <a:latin typeface="+mn-ea"/>
              </a:rPr>
              <a:t>】00:00</a:t>
            </a:r>
            <a:r>
              <a:rPr kumimoji="1" lang="ja-JP" altLang="en-US" sz="1100" b="1" dirty="0">
                <a:latin typeface="+mn-ea"/>
              </a:rPr>
              <a:t>～</a:t>
            </a:r>
            <a:r>
              <a:rPr kumimoji="1" lang="en-US" altLang="ja-JP" sz="1100" b="1" dirty="0"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1100" b="1" dirty="0">
                <a:latin typeface="+mn-ea"/>
              </a:rPr>
              <a:t>【</a:t>
            </a:r>
            <a:r>
              <a:rPr kumimoji="1" lang="ja-JP" altLang="en-US" sz="1100" b="1" dirty="0">
                <a:latin typeface="+mn-ea"/>
              </a:rPr>
              <a:t>〇</a:t>
            </a:r>
            <a:r>
              <a:rPr kumimoji="1" lang="en-US" altLang="ja-JP" sz="1100" b="1" dirty="0">
                <a:latin typeface="+mn-ea"/>
              </a:rPr>
              <a:t>】00:00</a:t>
            </a:r>
            <a:r>
              <a:rPr kumimoji="1" lang="ja-JP" altLang="en-US" sz="1100" b="1" dirty="0">
                <a:latin typeface="+mn-ea"/>
              </a:rPr>
              <a:t>～</a:t>
            </a:r>
            <a:r>
              <a:rPr kumimoji="1" lang="en-US" altLang="ja-JP" sz="1100" b="1" dirty="0"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ja-JP" altLang="en-US" sz="1000" b="1" dirty="0">
                <a:latin typeface="+mn-ea"/>
              </a:rPr>
              <a:t>〒</a:t>
            </a:r>
            <a:r>
              <a:rPr kumimoji="1" lang="en-US" altLang="ja-JP" sz="1000" b="1" dirty="0">
                <a:latin typeface="+mn-ea"/>
              </a:rPr>
              <a:t>000-0000 </a:t>
            </a:r>
            <a:r>
              <a:rPr kumimoji="1" lang="ja-JP" altLang="en-US" sz="1000" b="1" dirty="0">
                <a:latin typeface="+mn-ea"/>
              </a:rPr>
              <a:t>〇〇市〇〇区〇〇　</a:t>
            </a:r>
            <a:endParaRPr kumimoji="1" lang="en-US" altLang="ja-JP" sz="1000" b="1" dirty="0">
              <a:latin typeface="+mn-ea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295432BF-67A7-4B07-8E9B-57E118EC1028}"/>
              </a:ext>
            </a:extLst>
          </p:cNvPr>
          <p:cNvSpPr txBox="1"/>
          <p:nvPr/>
        </p:nvSpPr>
        <p:spPr>
          <a:xfrm>
            <a:off x="492231" y="10117705"/>
            <a:ext cx="3479694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sz="2400" b="1" dirty="0">
                <a:latin typeface="+mn-ea"/>
              </a:rPr>
              <a:t>TEL:0120-000-0000</a:t>
            </a:r>
            <a:endParaRPr kumimoji="1" lang="en-US" altLang="ja-JP" sz="1400" b="1" dirty="0">
              <a:latin typeface="+mn-ea"/>
            </a:endParaRPr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FD8ED7FA-FC6E-4578-A33A-A490D7BEA4D0}"/>
              </a:ext>
            </a:extLst>
          </p:cNvPr>
          <p:cNvSpPr txBox="1"/>
          <p:nvPr/>
        </p:nvSpPr>
        <p:spPr>
          <a:xfrm>
            <a:off x="876435" y="412357"/>
            <a:ext cx="4240885" cy="727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750" b="1" dirty="0">
                <a:solidFill>
                  <a:srgbClr val="4350A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&lt;</a:t>
            </a:r>
            <a:r>
              <a:rPr lang="ja-JP" altLang="en-US" sz="2750" b="1" dirty="0">
                <a:solidFill>
                  <a:srgbClr val="4350A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国民年金加入者対象</a:t>
            </a:r>
            <a:r>
              <a:rPr lang="en-US" altLang="ja-JP" sz="2750" b="1" dirty="0">
                <a:solidFill>
                  <a:srgbClr val="4350A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&gt;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2DF69F8E-AA7D-4433-8D2E-87C88E6F78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7" y="1067602"/>
            <a:ext cx="5961900" cy="1045466"/>
          </a:xfrm>
          <a:prstGeom prst="rect">
            <a:avLst/>
          </a:prstGeom>
        </p:spPr>
      </p:pic>
      <p:pic>
        <p:nvPicPr>
          <p:cNvPr id="90" name="図 89">
            <a:extLst>
              <a:ext uri="{FF2B5EF4-FFF2-40B4-BE49-F238E27FC236}">
                <a16:creationId xmlns:a16="http://schemas.microsoft.com/office/drawing/2014/main" id="{2C36D1F7-3CF0-4A3A-B7A3-DE0232ED8E0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946" y="94780"/>
            <a:ext cx="2502413" cy="1109474"/>
          </a:xfrm>
          <a:prstGeom prst="rect">
            <a:avLst/>
          </a:prstGeom>
        </p:spPr>
      </p:pic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993FD848-2B65-4563-BBB1-E089848EA82C}"/>
              </a:ext>
            </a:extLst>
          </p:cNvPr>
          <p:cNvSpPr txBox="1"/>
          <p:nvPr/>
        </p:nvSpPr>
        <p:spPr>
          <a:xfrm>
            <a:off x="385376" y="883904"/>
            <a:ext cx="7097983" cy="122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5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〇〇検診のご案内</a:t>
            </a:r>
            <a:endParaRPr lang="en-US" altLang="ja-JP" sz="54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9106690B-29AE-41DD-9567-0014D11B3723}"/>
              </a:ext>
            </a:extLst>
          </p:cNvPr>
          <p:cNvSpPr txBox="1"/>
          <p:nvPr/>
        </p:nvSpPr>
        <p:spPr>
          <a:xfrm>
            <a:off x="1016926" y="2056066"/>
            <a:ext cx="6397367" cy="77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36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36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36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36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800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0F53C098-2A02-4473-8753-2F4D9F74989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7" y="3859466"/>
            <a:ext cx="5958852" cy="1066802"/>
          </a:xfrm>
          <a:prstGeom prst="rect">
            <a:avLst/>
          </a:prstGeom>
        </p:spPr>
      </p:pic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C7C6589E-D9F7-4041-BC1F-23A425929310}"/>
              </a:ext>
            </a:extLst>
          </p:cNvPr>
          <p:cNvSpPr txBox="1"/>
          <p:nvPr/>
        </p:nvSpPr>
        <p:spPr>
          <a:xfrm>
            <a:off x="2126718" y="4354535"/>
            <a:ext cx="396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●検診方法／〇〇検査　●対象／</a:t>
            </a:r>
            <a:r>
              <a:rPr lang="en-US" altLang="ja-JP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歳以上の男女</a:t>
            </a:r>
            <a:endParaRPr lang="en-US" altLang="ja-JP" sz="12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●自己負担額／</a:t>
            </a:r>
            <a:r>
              <a:rPr lang="en-US" altLang="ja-JP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12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B009AC29-716A-4020-B198-00962FDE75FB}"/>
              </a:ext>
            </a:extLst>
          </p:cNvPr>
          <p:cNvSpPr txBox="1"/>
          <p:nvPr/>
        </p:nvSpPr>
        <p:spPr>
          <a:xfrm>
            <a:off x="2109139" y="3822387"/>
            <a:ext cx="3115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〇〇〇検診</a:t>
            </a:r>
            <a:endParaRPr lang="en-US" altLang="ja-JP" sz="24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99" name="図 98">
            <a:extLst>
              <a:ext uri="{FF2B5EF4-FFF2-40B4-BE49-F238E27FC236}">
                <a16:creationId xmlns:a16="http://schemas.microsoft.com/office/drawing/2014/main" id="{FDD127BA-1078-4536-83FD-B6A9D1B04D1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7" y="5093181"/>
            <a:ext cx="5958852" cy="1066802"/>
          </a:xfrm>
          <a:prstGeom prst="rect">
            <a:avLst/>
          </a:prstGeom>
        </p:spPr>
      </p:pic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C1260B33-F7A1-48B2-98BD-786AC93EC60E}"/>
              </a:ext>
            </a:extLst>
          </p:cNvPr>
          <p:cNvSpPr txBox="1"/>
          <p:nvPr/>
        </p:nvSpPr>
        <p:spPr>
          <a:xfrm>
            <a:off x="2126718" y="5588250"/>
            <a:ext cx="396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●検診方法／〇〇検査　●対象／</a:t>
            </a:r>
            <a:r>
              <a:rPr lang="en-US" altLang="ja-JP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歳以上の男女</a:t>
            </a:r>
            <a:endParaRPr lang="en-US" altLang="ja-JP" sz="12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●自己負担額／</a:t>
            </a:r>
            <a:r>
              <a:rPr lang="en-US" altLang="ja-JP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12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98EF70E0-06C9-4556-BE27-39D553B3F51D}"/>
              </a:ext>
            </a:extLst>
          </p:cNvPr>
          <p:cNvSpPr txBox="1"/>
          <p:nvPr/>
        </p:nvSpPr>
        <p:spPr>
          <a:xfrm>
            <a:off x="2109139" y="5056102"/>
            <a:ext cx="3115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〇〇〇検診</a:t>
            </a:r>
            <a:endParaRPr lang="en-US" altLang="ja-JP" sz="24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02" name="図 101">
            <a:extLst>
              <a:ext uri="{FF2B5EF4-FFF2-40B4-BE49-F238E27FC236}">
                <a16:creationId xmlns:a16="http://schemas.microsoft.com/office/drawing/2014/main" id="{44DABBF8-706F-4A37-ADAC-A5465AFEC1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7" y="6326895"/>
            <a:ext cx="5958852" cy="1066802"/>
          </a:xfrm>
          <a:prstGeom prst="rect">
            <a:avLst/>
          </a:prstGeom>
        </p:spPr>
      </p:pic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459918F4-27F1-4BC0-AC50-9BCE31E1332E}"/>
              </a:ext>
            </a:extLst>
          </p:cNvPr>
          <p:cNvSpPr txBox="1"/>
          <p:nvPr/>
        </p:nvSpPr>
        <p:spPr>
          <a:xfrm>
            <a:off x="2126718" y="6821964"/>
            <a:ext cx="396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●検診方法／〇〇検査　●対象／</a:t>
            </a:r>
            <a:r>
              <a:rPr lang="en-US" altLang="ja-JP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歳以上の男女</a:t>
            </a:r>
            <a:endParaRPr lang="en-US" altLang="ja-JP" sz="12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●自己負担額／</a:t>
            </a:r>
            <a:r>
              <a:rPr lang="en-US" altLang="ja-JP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12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430B8C9D-98CC-49EA-9174-CF768A21928A}"/>
              </a:ext>
            </a:extLst>
          </p:cNvPr>
          <p:cNvSpPr txBox="1"/>
          <p:nvPr/>
        </p:nvSpPr>
        <p:spPr>
          <a:xfrm>
            <a:off x="2109139" y="6289816"/>
            <a:ext cx="3115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〇〇〇検診</a:t>
            </a:r>
            <a:endParaRPr lang="en-US" altLang="ja-JP" sz="24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18EDA912-A2F3-4865-B3FF-70EC3799B9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320" y="7135308"/>
            <a:ext cx="2337821" cy="2602997"/>
          </a:xfrm>
          <a:prstGeom prst="rect">
            <a:avLst/>
          </a:prstGeom>
        </p:spPr>
      </p:pic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063CA779-A288-4C6C-BE34-3AB284DF4737}"/>
              </a:ext>
            </a:extLst>
          </p:cNvPr>
          <p:cNvSpPr txBox="1"/>
          <p:nvPr/>
        </p:nvSpPr>
        <p:spPr>
          <a:xfrm>
            <a:off x="970648" y="8178290"/>
            <a:ext cx="469672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●当日は朝食抜きでお願いします。飲み物の摂取は構いません。</a:t>
            </a:r>
            <a:endParaRPr lang="en-US" altLang="ja-JP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0CEFB783-E123-4837-8C99-43AE695FA901}"/>
              </a:ext>
            </a:extLst>
          </p:cNvPr>
          <p:cNvSpPr txBox="1"/>
          <p:nvPr/>
        </p:nvSpPr>
        <p:spPr>
          <a:xfrm>
            <a:off x="970649" y="8562398"/>
            <a:ext cx="414667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●上記メニューの他にも、気になる事がありましたら</a:t>
            </a:r>
            <a:endParaRPr lang="en-US" altLang="ja-JP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遠慮なくお申し出ください。</a:t>
            </a:r>
            <a:endParaRPr lang="en-US" altLang="ja-JP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A614576D-9208-48EA-9D80-2B87AE3D5070}"/>
              </a:ext>
            </a:extLst>
          </p:cNvPr>
          <p:cNvGrpSpPr/>
          <p:nvPr/>
        </p:nvGrpSpPr>
        <p:grpSpPr>
          <a:xfrm>
            <a:off x="375851" y="9487007"/>
            <a:ext cx="1444755" cy="369332"/>
            <a:chOff x="2489612" y="9539122"/>
            <a:chExt cx="1444755" cy="369332"/>
          </a:xfrm>
        </p:grpSpPr>
        <p:pic>
          <p:nvPicPr>
            <p:cNvPr id="26" name="図 25">
              <a:extLst>
                <a:ext uri="{FF2B5EF4-FFF2-40B4-BE49-F238E27FC236}">
                  <a16:creationId xmlns:a16="http://schemas.microsoft.com/office/drawing/2014/main" id="{D57D5528-9014-47E0-AA5B-33907389CD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9612" y="9610288"/>
              <a:ext cx="1444755" cy="256033"/>
            </a:xfrm>
            <a:prstGeom prst="rect">
              <a:avLst/>
            </a:prstGeom>
          </p:spPr>
        </p:pic>
        <p:sp>
          <p:nvSpPr>
            <p:cNvPr id="109" name="テキスト ボックス 108">
              <a:extLst>
                <a:ext uri="{FF2B5EF4-FFF2-40B4-BE49-F238E27FC236}">
                  <a16:creationId xmlns:a16="http://schemas.microsoft.com/office/drawing/2014/main" id="{C46E66AD-6DC9-4635-B85D-DCD405E87FA9}"/>
                </a:ext>
              </a:extLst>
            </p:cNvPr>
            <p:cNvSpPr txBox="1"/>
            <p:nvPr/>
          </p:nvSpPr>
          <p:spPr>
            <a:xfrm>
              <a:off x="2530954" y="9539122"/>
              <a:ext cx="1288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200" b="1" dirty="0">
                  <a:solidFill>
                    <a:schemeClr val="bg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お問い合わせは</a:t>
              </a:r>
              <a:endParaRPr lang="en-US" altLang="ja-JP" sz="1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28" name="正方形/長方形 27">
            <a:extLst>
              <a:ext uri="{FF2B5EF4-FFF2-40B4-BE49-F238E27FC236}">
                <a16:creationId xmlns:a16="http://schemas.microsoft.com/office/drawing/2014/main" id="{47C70200-526E-4734-A317-AFABA92B7E86}"/>
              </a:ext>
            </a:extLst>
          </p:cNvPr>
          <p:cNvSpPr/>
          <p:nvPr/>
        </p:nvSpPr>
        <p:spPr>
          <a:xfrm>
            <a:off x="4533900" y="9686189"/>
            <a:ext cx="95250" cy="79131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0963C624-4821-4803-BA7A-1FCE38CB55C3}"/>
              </a:ext>
            </a:extLst>
          </p:cNvPr>
          <p:cNvSpPr txBox="1"/>
          <p:nvPr/>
        </p:nvSpPr>
        <p:spPr>
          <a:xfrm>
            <a:off x="690174" y="2893170"/>
            <a:ext cx="672411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rgbClr val="07913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歳をとっても病や老化を気にせず、元気に暮らす為には、</a:t>
            </a:r>
            <a:endParaRPr lang="en-US" altLang="ja-JP" sz="1600" b="1" dirty="0">
              <a:solidFill>
                <a:srgbClr val="07913A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600" b="1" dirty="0">
                <a:solidFill>
                  <a:srgbClr val="07913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生活習慣病や隠れた病気を事前にチェック！</a:t>
            </a:r>
            <a:endParaRPr lang="en-US" altLang="ja-JP" sz="1600" b="1" dirty="0">
              <a:solidFill>
                <a:srgbClr val="07913A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lang="ja-JP" altLang="en-US" sz="1600" b="1" dirty="0">
                <a:solidFill>
                  <a:srgbClr val="07913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国民健康保険加入者対象の〇〇検診を受けましょう。</a:t>
            </a:r>
            <a:endParaRPr lang="en-US" altLang="ja-JP" sz="1600" b="1" dirty="0">
              <a:solidFill>
                <a:srgbClr val="07913A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BD67EB32-C86A-4CBA-95A7-B10CDDA2F564}"/>
              </a:ext>
            </a:extLst>
          </p:cNvPr>
          <p:cNvSpPr txBox="1"/>
          <p:nvPr/>
        </p:nvSpPr>
        <p:spPr>
          <a:xfrm>
            <a:off x="970648" y="7552090"/>
            <a:ext cx="3946671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●予約は不要です。</a:t>
            </a:r>
            <a:endParaRPr lang="en-US" altLang="ja-JP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上記開催期間内に直接会場までお越し下さい。</a:t>
            </a:r>
            <a:endParaRPr lang="en-US" altLang="ja-JP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0404F6B2-3EE5-4388-B3AA-703771179790}"/>
              </a:ext>
            </a:extLst>
          </p:cNvPr>
          <p:cNvSpPr txBox="1"/>
          <p:nvPr/>
        </p:nvSpPr>
        <p:spPr>
          <a:xfrm>
            <a:off x="492231" y="9848091"/>
            <a:ext cx="265674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kern="1400" dirty="0">
                <a:latin typeface="+mn-ea"/>
              </a:rPr>
              <a:t>サンプルの施設名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7CAAA5FC-2487-40C8-B25F-7D926D27EF62}"/>
              </a:ext>
            </a:extLst>
          </p:cNvPr>
          <p:cNvSpPr txBox="1"/>
          <p:nvPr/>
        </p:nvSpPr>
        <p:spPr>
          <a:xfrm>
            <a:off x="4624873" y="9647247"/>
            <a:ext cx="2704486" cy="893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1100" b="1" dirty="0">
                <a:latin typeface="+mn-ea"/>
              </a:rPr>
              <a:t>受付時間</a:t>
            </a:r>
            <a:endParaRPr kumimoji="1" lang="en-US" altLang="ja-JP" sz="1100" b="1" dirty="0"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en-US" altLang="ja-JP" sz="1100" b="1" dirty="0">
                <a:latin typeface="+mn-ea"/>
              </a:rPr>
              <a:t>【</a:t>
            </a:r>
            <a:r>
              <a:rPr kumimoji="1" lang="ja-JP" altLang="en-US" sz="1100" b="1" dirty="0">
                <a:latin typeface="+mn-ea"/>
              </a:rPr>
              <a:t>〇・〇・〇</a:t>
            </a:r>
            <a:r>
              <a:rPr kumimoji="1" lang="en-US" altLang="ja-JP" sz="1100" b="1" dirty="0">
                <a:latin typeface="+mn-ea"/>
              </a:rPr>
              <a:t>】00:00</a:t>
            </a:r>
            <a:r>
              <a:rPr kumimoji="1" lang="ja-JP" altLang="en-US" sz="1100" b="1" dirty="0">
                <a:latin typeface="+mn-ea"/>
              </a:rPr>
              <a:t>～</a:t>
            </a:r>
            <a:r>
              <a:rPr kumimoji="1" lang="en-US" altLang="ja-JP" sz="1100" b="1" dirty="0"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1100" b="1" dirty="0">
                <a:latin typeface="+mn-ea"/>
              </a:rPr>
              <a:t>【</a:t>
            </a:r>
            <a:r>
              <a:rPr kumimoji="1" lang="ja-JP" altLang="en-US" sz="1100" b="1" dirty="0">
                <a:latin typeface="+mn-ea"/>
              </a:rPr>
              <a:t>〇</a:t>
            </a:r>
            <a:r>
              <a:rPr kumimoji="1" lang="en-US" altLang="ja-JP" sz="1100" b="1" dirty="0">
                <a:latin typeface="+mn-ea"/>
              </a:rPr>
              <a:t>】00:00</a:t>
            </a:r>
            <a:r>
              <a:rPr kumimoji="1" lang="ja-JP" altLang="en-US" sz="1100" b="1" dirty="0">
                <a:latin typeface="+mn-ea"/>
              </a:rPr>
              <a:t>～</a:t>
            </a:r>
            <a:r>
              <a:rPr kumimoji="1" lang="en-US" altLang="ja-JP" sz="1100" b="1" dirty="0"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ja-JP" altLang="en-US" sz="1000" b="1" dirty="0">
                <a:latin typeface="+mn-ea"/>
              </a:rPr>
              <a:t>〒</a:t>
            </a:r>
            <a:r>
              <a:rPr kumimoji="1" lang="en-US" altLang="ja-JP" sz="1000" b="1" dirty="0">
                <a:latin typeface="+mn-ea"/>
              </a:rPr>
              <a:t>000-0000 </a:t>
            </a:r>
            <a:r>
              <a:rPr kumimoji="1" lang="ja-JP" altLang="en-US" sz="1000" b="1" dirty="0">
                <a:latin typeface="+mn-ea"/>
              </a:rPr>
              <a:t>〇〇市〇〇区〇〇　</a:t>
            </a:r>
            <a:endParaRPr kumimoji="1" lang="en-US" altLang="ja-JP" sz="1000" b="1" dirty="0">
              <a:latin typeface="+mn-ea"/>
            </a:endParaRP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2CD08020-7037-4AE7-8151-5DA8434B8A34}"/>
              </a:ext>
            </a:extLst>
          </p:cNvPr>
          <p:cNvSpPr txBox="1"/>
          <p:nvPr/>
        </p:nvSpPr>
        <p:spPr>
          <a:xfrm>
            <a:off x="492231" y="10117705"/>
            <a:ext cx="3479694" cy="510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sz="2400" b="1" dirty="0">
                <a:latin typeface="+mn-ea"/>
              </a:rPr>
              <a:t>TEL:0120-000-0000</a:t>
            </a:r>
            <a:endParaRPr kumimoji="1" lang="en-US" altLang="ja-JP" sz="1400" b="1" dirty="0">
              <a:latin typeface="+mn-ea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5F58F3CD-8A6F-47EC-B1BF-8BBAA68438F0}"/>
              </a:ext>
            </a:extLst>
          </p:cNvPr>
          <p:cNvSpPr txBox="1"/>
          <p:nvPr/>
        </p:nvSpPr>
        <p:spPr>
          <a:xfrm>
            <a:off x="876435" y="412357"/>
            <a:ext cx="4168793" cy="7271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2750" b="1" dirty="0">
                <a:solidFill>
                  <a:srgbClr val="4350A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&lt;</a:t>
            </a:r>
            <a:r>
              <a:rPr lang="ja-JP" altLang="en-US" sz="2750" b="1" dirty="0">
                <a:solidFill>
                  <a:srgbClr val="4350A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国民年金加入者対象</a:t>
            </a:r>
            <a:r>
              <a:rPr lang="en-US" altLang="ja-JP" sz="2750" b="1" dirty="0">
                <a:solidFill>
                  <a:srgbClr val="4350A2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&gt;</a:t>
            </a:r>
          </a:p>
        </p:txBody>
      </p:sp>
      <p:pic>
        <p:nvPicPr>
          <p:cNvPr id="72" name="図 71">
            <a:extLst>
              <a:ext uri="{FF2B5EF4-FFF2-40B4-BE49-F238E27FC236}">
                <a16:creationId xmlns:a16="http://schemas.microsoft.com/office/drawing/2014/main" id="{C6347B58-5562-454D-947D-FE8C1836D8D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7" y="1067602"/>
            <a:ext cx="5961900" cy="1045466"/>
          </a:xfrm>
          <a:prstGeom prst="rect">
            <a:avLst/>
          </a:prstGeom>
        </p:spPr>
      </p:pic>
      <p:pic>
        <p:nvPicPr>
          <p:cNvPr id="76" name="図 75">
            <a:extLst>
              <a:ext uri="{FF2B5EF4-FFF2-40B4-BE49-F238E27FC236}">
                <a16:creationId xmlns:a16="http://schemas.microsoft.com/office/drawing/2014/main" id="{DF602316-5089-4710-93C2-B6F616D313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0946" y="94780"/>
            <a:ext cx="2502413" cy="1109474"/>
          </a:xfrm>
          <a:prstGeom prst="rect">
            <a:avLst/>
          </a:prstGeom>
        </p:spPr>
      </p:pic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F28DA542-A7C0-4F89-AB43-80D920A668D4}"/>
              </a:ext>
            </a:extLst>
          </p:cNvPr>
          <p:cNvSpPr txBox="1"/>
          <p:nvPr/>
        </p:nvSpPr>
        <p:spPr>
          <a:xfrm>
            <a:off x="385376" y="883904"/>
            <a:ext cx="7097983" cy="122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54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〇〇検診のご案内</a:t>
            </a:r>
            <a:endParaRPr lang="en-US" altLang="ja-JP" sz="54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A1AD932F-F6F5-4025-9ED2-29B0C9BFB545}"/>
              </a:ext>
            </a:extLst>
          </p:cNvPr>
          <p:cNvSpPr txBox="1"/>
          <p:nvPr/>
        </p:nvSpPr>
        <p:spPr>
          <a:xfrm>
            <a:off x="1016926" y="2056066"/>
            <a:ext cx="6397367" cy="77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en-US" altLang="ja-JP" sz="36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36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r>
              <a:rPr kumimoji="1" lang="en-US" altLang="ja-JP" sz="36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36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2800" b="1" kern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2800" b="1" kern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80" name="図 79">
            <a:extLst>
              <a:ext uri="{FF2B5EF4-FFF2-40B4-BE49-F238E27FC236}">
                <a16:creationId xmlns:a16="http://schemas.microsoft.com/office/drawing/2014/main" id="{55C321AA-5655-4286-B27A-096589EFB4D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7" y="3859466"/>
            <a:ext cx="5958852" cy="1066802"/>
          </a:xfrm>
          <a:prstGeom prst="rect">
            <a:avLst/>
          </a:prstGeom>
        </p:spPr>
      </p:pic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01B808B4-D61B-4051-8E44-2086FAC97921}"/>
              </a:ext>
            </a:extLst>
          </p:cNvPr>
          <p:cNvSpPr txBox="1"/>
          <p:nvPr/>
        </p:nvSpPr>
        <p:spPr>
          <a:xfrm>
            <a:off x="2126718" y="4354535"/>
            <a:ext cx="396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●検診方法／〇〇検査　●対象／</a:t>
            </a:r>
            <a:r>
              <a:rPr lang="en-US" altLang="ja-JP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歳以上の男女</a:t>
            </a:r>
            <a:endParaRPr lang="en-US" altLang="ja-JP" sz="12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●自己負担額／</a:t>
            </a:r>
            <a:r>
              <a:rPr lang="en-US" altLang="ja-JP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12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BA951EE9-93C9-4E2E-AE72-EA3B52A7FBD1}"/>
              </a:ext>
            </a:extLst>
          </p:cNvPr>
          <p:cNvSpPr txBox="1"/>
          <p:nvPr/>
        </p:nvSpPr>
        <p:spPr>
          <a:xfrm>
            <a:off x="2109139" y="3822387"/>
            <a:ext cx="3115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〇〇〇検診</a:t>
            </a:r>
            <a:endParaRPr lang="en-US" altLang="ja-JP" sz="24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83" name="図 82">
            <a:extLst>
              <a:ext uri="{FF2B5EF4-FFF2-40B4-BE49-F238E27FC236}">
                <a16:creationId xmlns:a16="http://schemas.microsoft.com/office/drawing/2014/main" id="{F3209245-52E2-417A-8353-68CE2947DC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7" y="5093181"/>
            <a:ext cx="5958852" cy="1066802"/>
          </a:xfrm>
          <a:prstGeom prst="rect">
            <a:avLst/>
          </a:prstGeom>
        </p:spPr>
      </p:pic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CA2DD4A1-F578-4356-8D5A-0AEB5BB35E47}"/>
              </a:ext>
            </a:extLst>
          </p:cNvPr>
          <p:cNvSpPr txBox="1"/>
          <p:nvPr/>
        </p:nvSpPr>
        <p:spPr>
          <a:xfrm>
            <a:off x="2126718" y="5588250"/>
            <a:ext cx="396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●検診方法／〇〇検査　●対象／</a:t>
            </a:r>
            <a:r>
              <a:rPr lang="en-US" altLang="ja-JP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歳以上の男女</a:t>
            </a:r>
            <a:endParaRPr lang="en-US" altLang="ja-JP" sz="12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●自己負担額／</a:t>
            </a:r>
            <a:r>
              <a:rPr lang="en-US" altLang="ja-JP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12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365E63B4-AF1B-4F1E-8B2B-DD17335ED9BA}"/>
              </a:ext>
            </a:extLst>
          </p:cNvPr>
          <p:cNvSpPr txBox="1"/>
          <p:nvPr/>
        </p:nvSpPr>
        <p:spPr>
          <a:xfrm>
            <a:off x="2109139" y="5056102"/>
            <a:ext cx="3115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〇〇〇検診</a:t>
            </a:r>
            <a:endParaRPr lang="en-US" altLang="ja-JP" sz="24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86" name="図 85">
            <a:extLst>
              <a:ext uri="{FF2B5EF4-FFF2-40B4-BE49-F238E27FC236}">
                <a16:creationId xmlns:a16="http://schemas.microsoft.com/office/drawing/2014/main" id="{146E4328-3EF8-438D-86F0-F705A6F4FD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717" y="6326895"/>
            <a:ext cx="5958852" cy="1066802"/>
          </a:xfrm>
          <a:prstGeom prst="rect">
            <a:avLst/>
          </a:prstGeom>
        </p:spPr>
      </p:pic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36FA9644-5181-4390-AD83-BEA1D75401A4}"/>
              </a:ext>
            </a:extLst>
          </p:cNvPr>
          <p:cNvSpPr txBox="1"/>
          <p:nvPr/>
        </p:nvSpPr>
        <p:spPr>
          <a:xfrm>
            <a:off x="2126718" y="6821964"/>
            <a:ext cx="39663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●検診方法／〇〇検査　●対象／</a:t>
            </a:r>
            <a:r>
              <a:rPr lang="en-US" altLang="ja-JP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歳以上の男女</a:t>
            </a:r>
            <a:endParaRPr lang="en-US" altLang="ja-JP" sz="12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●自己負担額／</a:t>
            </a:r>
            <a:r>
              <a:rPr lang="en-US" altLang="ja-JP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12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12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8" name="テキスト ボックス 87">
            <a:extLst>
              <a:ext uri="{FF2B5EF4-FFF2-40B4-BE49-F238E27FC236}">
                <a16:creationId xmlns:a16="http://schemas.microsoft.com/office/drawing/2014/main" id="{DBEEBA91-3DEE-42D0-8587-C9600C8ED091}"/>
              </a:ext>
            </a:extLst>
          </p:cNvPr>
          <p:cNvSpPr txBox="1"/>
          <p:nvPr/>
        </p:nvSpPr>
        <p:spPr>
          <a:xfrm>
            <a:off x="2109139" y="6289816"/>
            <a:ext cx="31158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〇〇〇検診</a:t>
            </a:r>
            <a:endParaRPr lang="en-US" altLang="ja-JP" sz="24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89" name="図 88">
            <a:extLst>
              <a:ext uri="{FF2B5EF4-FFF2-40B4-BE49-F238E27FC236}">
                <a16:creationId xmlns:a16="http://schemas.microsoft.com/office/drawing/2014/main" id="{167B27FC-BC32-4FFB-B027-F2989F90EC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320" y="7135308"/>
            <a:ext cx="2337821" cy="2602997"/>
          </a:xfrm>
          <a:prstGeom prst="rect">
            <a:avLst/>
          </a:prstGeom>
        </p:spPr>
      </p:pic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FA7A140E-BE4A-4613-BE81-FC4516DC8D85}"/>
              </a:ext>
            </a:extLst>
          </p:cNvPr>
          <p:cNvSpPr txBox="1"/>
          <p:nvPr/>
        </p:nvSpPr>
        <p:spPr>
          <a:xfrm>
            <a:off x="970648" y="8178290"/>
            <a:ext cx="4696727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●当日は朝食抜きでお願いします。飲み物の摂取は構いません。</a:t>
            </a:r>
            <a:endParaRPr lang="en-US" altLang="ja-JP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62C5ED82-514F-41FA-B1B0-EB76BCDBB426}"/>
              </a:ext>
            </a:extLst>
          </p:cNvPr>
          <p:cNvSpPr txBox="1"/>
          <p:nvPr/>
        </p:nvSpPr>
        <p:spPr>
          <a:xfrm>
            <a:off x="970649" y="8562398"/>
            <a:ext cx="414667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●上記メニューの他にも、気になる事がありましたら</a:t>
            </a:r>
            <a:endParaRPr lang="en-US" altLang="ja-JP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1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遠慮なくお申し出ください。</a:t>
            </a:r>
            <a:endParaRPr lang="en-US" altLang="ja-JP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C86ACFB1-52A2-494E-B1EC-3AA6F8085BB8}"/>
              </a:ext>
            </a:extLst>
          </p:cNvPr>
          <p:cNvGrpSpPr/>
          <p:nvPr/>
        </p:nvGrpSpPr>
        <p:grpSpPr>
          <a:xfrm>
            <a:off x="375851" y="9487007"/>
            <a:ext cx="1444755" cy="369332"/>
            <a:chOff x="2489612" y="9539122"/>
            <a:chExt cx="1444755" cy="369332"/>
          </a:xfrm>
        </p:grpSpPr>
        <p:pic>
          <p:nvPicPr>
            <p:cNvPr id="93" name="図 92">
              <a:extLst>
                <a:ext uri="{FF2B5EF4-FFF2-40B4-BE49-F238E27FC236}">
                  <a16:creationId xmlns:a16="http://schemas.microsoft.com/office/drawing/2014/main" id="{D7114D4E-CF56-4C6C-95DC-0E21F8530C6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9612" y="9610288"/>
              <a:ext cx="1444755" cy="256033"/>
            </a:xfrm>
            <a:prstGeom prst="rect">
              <a:avLst/>
            </a:prstGeom>
          </p:spPr>
        </p:pic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07E2954A-B990-41A9-8DEB-C6070996ECF6}"/>
                </a:ext>
              </a:extLst>
            </p:cNvPr>
            <p:cNvSpPr txBox="1"/>
            <p:nvPr/>
          </p:nvSpPr>
          <p:spPr>
            <a:xfrm>
              <a:off x="2530954" y="9539122"/>
              <a:ext cx="128857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200" b="1" dirty="0">
                  <a:solidFill>
                    <a:schemeClr val="bg1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お問い合わせは</a:t>
              </a:r>
              <a:endParaRPr lang="en-US" altLang="ja-JP" sz="12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95" name="正方形/長方形 94">
            <a:extLst>
              <a:ext uri="{FF2B5EF4-FFF2-40B4-BE49-F238E27FC236}">
                <a16:creationId xmlns:a16="http://schemas.microsoft.com/office/drawing/2014/main" id="{91FD2BF8-C1CD-4671-81E9-C12B8594B30E}"/>
              </a:ext>
            </a:extLst>
          </p:cNvPr>
          <p:cNvSpPr/>
          <p:nvPr/>
        </p:nvSpPr>
        <p:spPr>
          <a:xfrm>
            <a:off x="4533900" y="9686189"/>
            <a:ext cx="95250" cy="79131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6" name="正方形/長方形 95">
            <a:extLst>
              <a:ext uri="{FF2B5EF4-FFF2-40B4-BE49-F238E27FC236}">
                <a16:creationId xmlns:a16="http://schemas.microsoft.com/office/drawing/2014/main" id="{82772DE2-641B-4582-B709-E7FC78A76322}"/>
              </a:ext>
            </a:extLst>
          </p:cNvPr>
          <p:cNvSpPr/>
          <p:nvPr/>
        </p:nvSpPr>
        <p:spPr>
          <a:xfrm rot="10800000">
            <a:off x="0" y="793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97" name="正方形/長方形 96">
            <a:extLst>
              <a:ext uri="{FF2B5EF4-FFF2-40B4-BE49-F238E27FC236}">
                <a16:creationId xmlns:a16="http://schemas.microsoft.com/office/drawing/2014/main" id="{A47C841F-354E-4685-BEBA-4DD3C0756706}"/>
              </a:ext>
            </a:extLst>
          </p:cNvPr>
          <p:cNvSpPr/>
          <p:nvPr/>
        </p:nvSpPr>
        <p:spPr>
          <a:xfrm>
            <a:off x="316710" y="9566447"/>
            <a:ext cx="6914653" cy="93230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98" name="正方形/長方形 97">
            <a:extLst>
              <a:ext uri="{FF2B5EF4-FFF2-40B4-BE49-F238E27FC236}">
                <a16:creationId xmlns:a16="http://schemas.microsoft.com/office/drawing/2014/main" id="{4CB688A2-E9BD-44F9-87C9-7FB3814F5D79}"/>
              </a:ext>
            </a:extLst>
          </p:cNvPr>
          <p:cNvSpPr/>
          <p:nvPr/>
        </p:nvSpPr>
        <p:spPr>
          <a:xfrm>
            <a:off x="316710" y="556973"/>
            <a:ext cx="6914653" cy="158446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99" name="正方形/長方形 98">
            <a:extLst>
              <a:ext uri="{FF2B5EF4-FFF2-40B4-BE49-F238E27FC236}">
                <a16:creationId xmlns:a16="http://schemas.microsoft.com/office/drawing/2014/main" id="{81A3490F-F1D2-4925-A117-9097E3C39CDD}"/>
              </a:ext>
            </a:extLst>
          </p:cNvPr>
          <p:cNvSpPr/>
          <p:nvPr/>
        </p:nvSpPr>
        <p:spPr>
          <a:xfrm>
            <a:off x="323581" y="2249255"/>
            <a:ext cx="6907782" cy="55329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00" name="正方形/長方形 99">
            <a:extLst>
              <a:ext uri="{FF2B5EF4-FFF2-40B4-BE49-F238E27FC236}">
                <a16:creationId xmlns:a16="http://schemas.microsoft.com/office/drawing/2014/main" id="{CC6C3B1E-DB48-4DA8-8BB9-8B3C15115DA0}"/>
              </a:ext>
            </a:extLst>
          </p:cNvPr>
          <p:cNvSpPr/>
          <p:nvPr/>
        </p:nvSpPr>
        <p:spPr>
          <a:xfrm>
            <a:off x="5117319" y="7357407"/>
            <a:ext cx="2114044" cy="210364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イラストを入れることができます</a:t>
            </a:r>
          </a:p>
        </p:txBody>
      </p:sp>
      <p:sp>
        <p:nvSpPr>
          <p:cNvPr id="101" name="正方形/長方形 100">
            <a:extLst>
              <a:ext uri="{FF2B5EF4-FFF2-40B4-BE49-F238E27FC236}">
                <a16:creationId xmlns:a16="http://schemas.microsoft.com/office/drawing/2014/main" id="{63A479E7-E108-4BEA-8C7A-89DF46A977E8}"/>
              </a:ext>
            </a:extLst>
          </p:cNvPr>
          <p:cNvSpPr/>
          <p:nvPr/>
        </p:nvSpPr>
        <p:spPr>
          <a:xfrm>
            <a:off x="323581" y="2932387"/>
            <a:ext cx="6907782" cy="86264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02" name="正方形/長方形 101">
            <a:extLst>
              <a:ext uri="{FF2B5EF4-FFF2-40B4-BE49-F238E27FC236}">
                <a16:creationId xmlns:a16="http://schemas.microsoft.com/office/drawing/2014/main" id="{4DE8D044-38FB-403E-B52B-1DEE12905567}"/>
              </a:ext>
            </a:extLst>
          </p:cNvPr>
          <p:cNvSpPr/>
          <p:nvPr/>
        </p:nvSpPr>
        <p:spPr>
          <a:xfrm>
            <a:off x="323581" y="3961939"/>
            <a:ext cx="6907782" cy="326284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03" name="正方形/長方形 102">
            <a:extLst>
              <a:ext uri="{FF2B5EF4-FFF2-40B4-BE49-F238E27FC236}">
                <a16:creationId xmlns:a16="http://schemas.microsoft.com/office/drawing/2014/main" id="{EFF62123-9D2D-4809-A90F-F0932DBFF326}"/>
              </a:ext>
            </a:extLst>
          </p:cNvPr>
          <p:cNvSpPr/>
          <p:nvPr/>
        </p:nvSpPr>
        <p:spPr>
          <a:xfrm>
            <a:off x="956438" y="7576026"/>
            <a:ext cx="4024508" cy="159715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文字を変更することが可能です</a:t>
            </a:r>
          </a:p>
        </p:txBody>
      </p:sp>
    </p:spTree>
    <p:extLst>
      <p:ext uri="{BB962C8B-B14F-4D97-AF65-F5344CB8AC3E}">
        <p14:creationId xmlns:p14="http://schemas.microsoft.com/office/powerpoint/2010/main" val="55662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385</TotalTime>
  <Words>502</Words>
  <Application>Microsoft Office PowerPoint</Application>
  <PresentationFormat>ユーザー設定</PresentationFormat>
  <Paragraphs>77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59</cp:revision>
  <dcterms:created xsi:type="dcterms:W3CDTF">2016-11-25T08:55:21Z</dcterms:created>
  <dcterms:modified xsi:type="dcterms:W3CDTF">2017-09-14T03:26:48Z</dcterms:modified>
</cp:coreProperties>
</file>