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7" r:id="rId1"/>
  </p:sldMasterIdLst>
  <p:handoutMasterIdLst>
    <p:handoutMasterId r:id="rId5"/>
  </p:handoutMasterIdLst>
  <p:sldIdLst>
    <p:sldId id="258" r:id="rId2"/>
    <p:sldId id="261" r:id="rId3"/>
    <p:sldId id="25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51A23"/>
    <a:srgbClr val="EACA21"/>
    <a:srgbClr val="70614F"/>
    <a:srgbClr val="D27168"/>
    <a:srgbClr val="6D5D4A"/>
    <a:srgbClr val="FEF100"/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8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126" y="2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220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B3F8D7-AE8B-4CB8-82EC-3FC1E48DA83F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88E1FD-FCCE-4A95-9D4A-274FE01980E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1261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A951E8DB-F544-4E76-A724-581D5B37B87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21"/>
            <a:ext cx="4990011" cy="6859618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4F6B1F38-818A-4080-A199-747531FFCDE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011" y="1421"/>
            <a:ext cx="4915989" cy="6859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12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905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2017/9/14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3577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図 63">
            <a:extLst>
              <a:ext uri="{FF2B5EF4-FFF2-40B4-BE49-F238E27FC236}">
                <a16:creationId xmlns:a16="http://schemas.microsoft.com/office/drawing/2014/main" id="{07F83DF3-5242-4852-BCC7-6679D4A205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32" y="383905"/>
            <a:ext cx="4580726" cy="1190637"/>
          </a:xfrm>
          <a:prstGeom prst="rect">
            <a:avLst/>
          </a:prstGeom>
        </p:spPr>
      </p:pic>
      <p:pic>
        <p:nvPicPr>
          <p:cNvPr id="65" name="図 64">
            <a:extLst>
              <a:ext uri="{FF2B5EF4-FFF2-40B4-BE49-F238E27FC236}">
                <a16:creationId xmlns:a16="http://schemas.microsoft.com/office/drawing/2014/main" id="{4D777076-8B11-4BB8-9290-373AEBE49C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" y="1456621"/>
            <a:ext cx="4625692" cy="930613"/>
          </a:xfrm>
          <a:prstGeom prst="rect">
            <a:avLst/>
          </a:prstGeom>
        </p:spPr>
      </p:pic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BE853F5-3FE8-4817-9DD2-51E0C89A1230}"/>
              </a:ext>
            </a:extLst>
          </p:cNvPr>
          <p:cNvSpPr txBox="1"/>
          <p:nvPr/>
        </p:nvSpPr>
        <p:spPr>
          <a:xfrm rot="383365">
            <a:off x="487336" y="1586181"/>
            <a:ext cx="1496740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接種開始日</a:t>
            </a:r>
            <a:r>
              <a:rPr kumimoji="1" lang="en-US" altLang="ja-JP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155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4C4B34AD-4299-48FA-9F8D-D1DA955E32C0}"/>
              </a:ext>
            </a:extLst>
          </p:cNvPr>
          <p:cNvSpPr txBox="1"/>
          <p:nvPr/>
        </p:nvSpPr>
        <p:spPr>
          <a:xfrm rot="383365">
            <a:off x="1602506" y="1617701"/>
            <a:ext cx="2313383" cy="55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</a:p>
        </p:txBody>
      </p:sp>
      <p:sp>
        <p:nvSpPr>
          <p:cNvPr id="68" name="楕円 67">
            <a:extLst>
              <a:ext uri="{FF2B5EF4-FFF2-40B4-BE49-F238E27FC236}">
                <a16:creationId xmlns:a16="http://schemas.microsoft.com/office/drawing/2014/main" id="{8938A5DF-87DB-4648-A54E-939C59D4AACA}"/>
              </a:ext>
            </a:extLst>
          </p:cNvPr>
          <p:cNvSpPr/>
          <p:nvPr/>
        </p:nvSpPr>
        <p:spPr>
          <a:xfrm rot="420866">
            <a:off x="3803134" y="1864345"/>
            <a:ext cx="681151" cy="3443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4ADAE9E-EF2A-4D26-8E06-3F7511829C2C}"/>
              </a:ext>
            </a:extLst>
          </p:cNvPr>
          <p:cNvSpPr txBox="1"/>
          <p:nvPr/>
        </p:nvSpPr>
        <p:spPr>
          <a:xfrm rot="307804">
            <a:off x="3543616" y="1791786"/>
            <a:ext cx="122710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39" b="1" dirty="0">
                <a:solidFill>
                  <a:srgbClr val="E4011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要予約</a:t>
            </a:r>
            <a:endParaRPr lang="en-US" altLang="ja-JP" sz="1539" b="1" dirty="0">
              <a:solidFill>
                <a:srgbClr val="E4011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70" name="図 69">
            <a:extLst>
              <a:ext uri="{FF2B5EF4-FFF2-40B4-BE49-F238E27FC236}">
                <a16:creationId xmlns:a16="http://schemas.microsoft.com/office/drawing/2014/main" id="{7A47B1EF-E7D2-4006-AAEF-402641A6E4C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42" y="2133071"/>
            <a:ext cx="877826" cy="901287"/>
          </a:xfrm>
          <a:prstGeom prst="rect">
            <a:avLst/>
          </a:prstGeom>
        </p:spPr>
      </p:pic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F839C410-FDBE-4597-9BFE-5DDB50663E4F}"/>
              </a:ext>
            </a:extLst>
          </p:cNvPr>
          <p:cNvSpPr txBox="1"/>
          <p:nvPr/>
        </p:nvSpPr>
        <p:spPr>
          <a:xfrm>
            <a:off x="587339" y="2187948"/>
            <a:ext cx="994833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大人</a:t>
            </a:r>
            <a:endParaRPr lang="en-US" altLang="ja-JP" sz="230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FCDA93AE-5011-45BD-A419-E8038AACA03F}"/>
              </a:ext>
            </a:extLst>
          </p:cNvPr>
          <p:cNvSpPr txBox="1"/>
          <p:nvPr/>
        </p:nvSpPr>
        <p:spPr>
          <a:xfrm>
            <a:off x="730765" y="2627356"/>
            <a:ext cx="920719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歳以上～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73" name="図 72">
            <a:extLst>
              <a:ext uri="{FF2B5EF4-FFF2-40B4-BE49-F238E27FC236}">
                <a16:creationId xmlns:a16="http://schemas.microsoft.com/office/drawing/2014/main" id="{53DBDDCF-D2A2-4B1D-B64F-D4D58D56E9B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42" y="3270835"/>
            <a:ext cx="877826" cy="901287"/>
          </a:xfrm>
          <a:prstGeom prst="rect">
            <a:avLst/>
          </a:prstGeom>
        </p:spPr>
      </p:pic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C5ACA7C8-932C-4B47-91BF-7A7CBD09160E}"/>
              </a:ext>
            </a:extLst>
          </p:cNvPr>
          <p:cNvSpPr txBox="1"/>
          <p:nvPr/>
        </p:nvSpPr>
        <p:spPr>
          <a:xfrm>
            <a:off x="587339" y="3265497"/>
            <a:ext cx="994833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小人</a:t>
            </a:r>
            <a:endParaRPr lang="en-US" altLang="ja-JP" sz="230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1C3805F5-ACA1-4ACC-BF31-3D9ABE0DA8C5}"/>
              </a:ext>
            </a:extLst>
          </p:cNvPr>
          <p:cNvSpPr txBox="1"/>
          <p:nvPr/>
        </p:nvSpPr>
        <p:spPr>
          <a:xfrm>
            <a:off x="730765" y="3721198"/>
            <a:ext cx="920719" cy="36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0EB0B36C-ADC3-4F94-87C7-E11A8F90D36F}"/>
              </a:ext>
            </a:extLst>
          </p:cNvPr>
          <p:cNvGrpSpPr/>
          <p:nvPr/>
        </p:nvGrpSpPr>
        <p:grpSpPr>
          <a:xfrm>
            <a:off x="1461777" y="2254665"/>
            <a:ext cx="994833" cy="506870"/>
            <a:chOff x="2153305" y="3604183"/>
            <a:chExt cx="1550973" cy="790225"/>
          </a:xfrm>
        </p:grpSpPr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6FCCF14D-B4BA-4049-927B-E44F1409B0A6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2F6FEBD6-E5E1-4D42-80BB-E536CC581683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B35A06CB-0781-4270-B50B-A4D213B7491D}"/>
              </a:ext>
            </a:extLst>
          </p:cNvPr>
          <p:cNvSpPr txBox="1"/>
          <p:nvPr/>
        </p:nvSpPr>
        <p:spPr>
          <a:xfrm>
            <a:off x="2245265" y="2065339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2739CEB0-17BA-4B54-AB10-3CA14F4A3757}"/>
              </a:ext>
            </a:extLst>
          </p:cNvPr>
          <p:cNvSpPr txBox="1"/>
          <p:nvPr/>
        </p:nvSpPr>
        <p:spPr>
          <a:xfrm>
            <a:off x="1635976" y="2750856"/>
            <a:ext cx="3082996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65</a:t>
            </a:r>
            <a:r>
              <a:rPr lang="ja-JP" altLang="en-US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歳以上の方は、お住まいの市町村より公費の女性がうけられます。</a:t>
            </a:r>
            <a:endParaRPr lang="en-US" altLang="ja-JP" sz="51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公費の助成額は市町村ごとに異なります。お手元に届いている予診票をご確認下さい。</a:t>
            </a:r>
            <a:endParaRPr lang="en-US" altLang="ja-JP" sz="51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39F1DA09-9CB6-4354-92FD-8BAB57EDD8AA}"/>
              </a:ext>
            </a:extLst>
          </p:cNvPr>
          <p:cNvGrpSpPr/>
          <p:nvPr/>
        </p:nvGrpSpPr>
        <p:grpSpPr>
          <a:xfrm>
            <a:off x="1461777" y="3195540"/>
            <a:ext cx="994833" cy="506870"/>
            <a:chOff x="2153305" y="3604183"/>
            <a:chExt cx="1550973" cy="790225"/>
          </a:xfrm>
        </p:grpSpPr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69D65847-2771-4E31-AB5C-EFC2AFD3A36F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C8963366-DBDE-48D3-8EF6-B0FEF545766B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4496F0BA-A045-4854-9F97-4AD6F1C59945}"/>
              </a:ext>
            </a:extLst>
          </p:cNvPr>
          <p:cNvSpPr txBox="1"/>
          <p:nvPr/>
        </p:nvSpPr>
        <p:spPr>
          <a:xfrm>
            <a:off x="2245265" y="2969556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4D8E3DC1-11B4-48AF-AEF9-0D0110B46A45}"/>
              </a:ext>
            </a:extLst>
          </p:cNvPr>
          <p:cNvSpPr txBox="1"/>
          <p:nvPr/>
        </p:nvSpPr>
        <p:spPr>
          <a:xfrm>
            <a:off x="2245265" y="3403336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B578EB2A-36FD-476F-B904-B8D2A78C823B}"/>
              </a:ext>
            </a:extLst>
          </p:cNvPr>
          <p:cNvGrpSpPr/>
          <p:nvPr/>
        </p:nvGrpSpPr>
        <p:grpSpPr>
          <a:xfrm>
            <a:off x="1461777" y="3645703"/>
            <a:ext cx="994833" cy="506870"/>
            <a:chOff x="2153305" y="3604183"/>
            <a:chExt cx="1550973" cy="790225"/>
          </a:xfrm>
        </p:grpSpPr>
        <p:sp>
          <p:nvSpPr>
            <p:cNvPr id="87" name="四角形: 角を丸くする 86">
              <a:extLst>
                <a:ext uri="{FF2B5EF4-FFF2-40B4-BE49-F238E27FC236}">
                  <a16:creationId xmlns:a16="http://schemas.microsoft.com/office/drawing/2014/main" id="{4BD42D5F-C468-497F-9A1A-D9D88EE90533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88" name="テキスト ボックス 87">
              <a:extLst>
                <a:ext uri="{FF2B5EF4-FFF2-40B4-BE49-F238E27FC236}">
                  <a16:creationId xmlns:a16="http://schemas.microsoft.com/office/drawing/2014/main" id="{1B3EBA9A-D42D-44E4-BB9C-CC7BB7ACFB43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2</a:t>
              </a: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回目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29D3BF6B-A3B3-4B6D-98DB-20A99CF447A0}"/>
              </a:ext>
            </a:extLst>
          </p:cNvPr>
          <p:cNvSpPr txBox="1"/>
          <p:nvPr/>
        </p:nvSpPr>
        <p:spPr>
          <a:xfrm>
            <a:off x="1635976" y="4095366"/>
            <a:ext cx="2544142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歳未満の方は、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回接種となります。</a:t>
            </a:r>
            <a:endParaRPr lang="en-US" altLang="ja-JP" sz="57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回目は、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回目接種日より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週間あけての接種となります。</a:t>
            </a:r>
            <a:endParaRPr lang="en-US" altLang="ja-JP" sz="57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045ADF5-0051-4AE0-8541-073A5275E9A9}"/>
              </a:ext>
            </a:extLst>
          </p:cNvPr>
          <p:cNvSpPr txBox="1"/>
          <p:nvPr/>
        </p:nvSpPr>
        <p:spPr>
          <a:xfrm>
            <a:off x="1216505" y="4463541"/>
            <a:ext cx="2531495" cy="55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予約時には次のことをお伝え下さい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①接種される方のお名前　②接種される方の年齢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③お住まいの市町村　④電話番号　⑤接種希望日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C76222EC-1BE4-4CA5-B22D-352E2FC3CE89}"/>
              </a:ext>
            </a:extLst>
          </p:cNvPr>
          <p:cNvSpPr txBox="1"/>
          <p:nvPr/>
        </p:nvSpPr>
        <p:spPr>
          <a:xfrm>
            <a:off x="1216505" y="4986001"/>
            <a:ext cx="2531495" cy="4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インフルエンザワクチンの数に限りがございますので、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予定数に達した時点で予約を打ち切らせて頂きます。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D845FDD7-6B23-46ED-8A38-31AFBB2CADD7}"/>
              </a:ext>
            </a:extLst>
          </p:cNvPr>
          <p:cNvSpPr txBox="1"/>
          <p:nvPr/>
        </p:nvSpPr>
        <p:spPr>
          <a:xfrm>
            <a:off x="1216505" y="5378438"/>
            <a:ext cx="2531495" cy="4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体調不良などで接種予防日にお越しになれない場合などは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必ずキャンセルのご連絡を、お願いいたします。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3" name="図 92">
            <a:extLst>
              <a:ext uri="{FF2B5EF4-FFF2-40B4-BE49-F238E27FC236}">
                <a16:creationId xmlns:a16="http://schemas.microsoft.com/office/drawing/2014/main" id="{3B965758-5DAA-4034-BC6D-1FD43B04C13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585" y="4784934"/>
            <a:ext cx="766387" cy="1849495"/>
          </a:xfrm>
          <a:prstGeom prst="rect">
            <a:avLst/>
          </a:prstGeom>
        </p:spPr>
      </p:pic>
      <p:pic>
        <p:nvPicPr>
          <p:cNvPr id="94" name="図 93">
            <a:extLst>
              <a:ext uri="{FF2B5EF4-FFF2-40B4-BE49-F238E27FC236}">
                <a16:creationId xmlns:a16="http://schemas.microsoft.com/office/drawing/2014/main" id="{76C26A80-7725-45C5-AF37-ED874323C0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07" y="4911650"/>
            <a:ext cx="836770" cy="1728280"/>
          </a:xfrm>
          <a:prstGeom prst="rect">
            <a:avLst/>
          </a:prstGeom>
        </p:spPr>
      </p:pic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CA4AC533-8B0D-41CC-AB3B-84F6D2F5CBC8}"/>
              </a:ext>
            </a:extLst>
          </p:cNvPr>
          <p:cNvSpPr txBox="1"/>
          <p:nvPr/>
        </p:nvSpPr>
        <p:spPr>
          <a:xfrm>
            <a:off x="961003" y="6229982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>
                <a:solidFill>
                  <a:schemeClr val="bg1"/>
                </a:solidFill>
                <a:latin typeface="+mn-ea"/>
              </a:rPr>
              <a:t>サンプルの病院名</a:t>
            </a:r>
            <a:endParaRPr kumimoji="1" lang="ja-JP" altLang="en-US" sz="1347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6" name="テキスト ボックス 95">
            <a:extLst>
              <a:ext uri="{FF2B5EF4-FFF2-40B4-BE49-F238E27FC236}">
                <a16:creationId xmlns:a16="http://schemas.microsoft.com/office/drawing/2014/main" id="{F3DA9AF1-FAAC-48DB-A26C-288E083DEE9C}"/>
              </a:ext>
            </a:extLst>
          </p:cNvPr>
          <p:cNvSpPr txBox="1"/>
          <p:nvPr/>
        </p:nvSpPr>
        <p:spPr>
          <a:xfrm>
            <a:off x="2542792" y="6115959"/>
            <a:ext cx="1734726" cy="613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診療時間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〇・〇・〇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000-0000 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〇〇市〇〇区〇〇　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97" name="テキスト ボックス 96">
            <a:extLst>
              <a:ext uri="{FF2B5EF4-FFF2-40B4-BE49-F238E27FC236}">
                <a16:creationId xmlns:a16="http://schemas.microsoft.com/office/drawing/2014/main" id="{ADC0D250-EB1B-44C8-A7C6-E8362AEBE999}"/>
              </a:ext>
            </a:extLst>
          </p:cNvPr>
          <p:cNvSpPr txBox="1"/>
          <p:nvPr/>
        </p:nvSpPr>
        <p:spPr>
          <a:xfrm>
            <a:off x="961002" y="6429413"/>
            <a:ext cx="1806920" cy="305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F28200"/>
                </a:solidFill>
                <a:latin typeface="+mn-ea"/>
              </a:rPr>
              <a:t>TEL:0120-000-0000</a:t>
            </a:r>
            <a:endParaRPr kumimoji="1" lang="en-US" altLang="ja-JP" sz="706" b="1" dirty="0">
              <a:solidFill>
                <a:srgbClr val="F28200"/>
              </a:solidFill>
              <a:latin typeface="+mn-ea"/>
            </a:endParaRPr>
          </a:p>
        </p:txBody>
      </p:sp>
      <p:pic>
        <p:nvPicPr>
          <p:cNvPr id="132" name="図 131">
            <a:extLst>
              <a:ext uri="{FF2B5EF4-FFF2-40B4-BE49-F238E27FC236}">
                <a16:creationId xmlns:a16="http://schemas.microsoft.com/office/drawing/2014/main" id="{9F235848-A560-49A5-92FF-3BEE9FE410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807" y="383905"/>
            <a:ext cx="4580726" cy="1190637"/>
          </a:xfrm>
          <a:prstGeom prst="rect">
            <a:avLst/>
          </a:prstGeom>
        </p:spPr>
      </p:pic>
      <p:pic>
        <p:nvPicPr>
          <p:cNvPr id="133" name="図 132">
            <a:extLst>
              <a:ext uri="{FF2B5EF4-FFF2-40B4-BE49-F238E27FC236}">
                <a16:creationId xmlns:a16="http://schemas.microsoft.com/office/drawing/2014/main" id="{FEA783FF-4F82-46C7-9A46-0090BACE89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841" y="1456621"/>
            <a:ext cx="4625692" cy="930613"/>
          </a:xfrm>
          <a:prstGeom prst="rect">
            <a:avLst/>
          </a:prstGeom>
        </p:spPr>
      </p:pic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F83F1B45-A6E2-4D63-A5C4-6BB2C2BCB8ED}"/>
              </a:ext>
            </a:extLst>
          </p:cNvPr>
          <p:cNvSpPr txBox="1"/>
          <p:nvPr/>
        </p:nvSpPr>
        <p:spPr>
          <a:xfrm rot="383365">
            <a:off x="5430811" y="1586181"/>
            <a:ext cx="1496740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接種開始日</a:t>
            </a:r>
            <a:r>
              <a:rPr kumimoji="1" lang="en-US" altLang="ja-JP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155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72E8BA48-2C29-4FDF-BDB4-87CC6EDB42BE}"/>
              </a:ext>
            </a:extLst>
          </p:cNvPr>
          <p:cNvSpPr txBox="1"/>
          <p:nvPr/>
        </p:nvSpPr>
        <p:spPr>
          <a:xfrm rot="383365">
            <a:off x="6545981" y="1617701"/>
            <a:ext cx="2313383" cy="55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</a:p>
        </p:txBody>
      </p:sp>
      <p:sp>
        <p:nvSpPr>
          <p:cNvPr id="136" name="楕円 135">
            <a:extLst>
              <a:ext uri="{FF2B5EF4-FFF2-40B4-BE49-F238E27FC236}">
                <a16:creationId xmlns:a16="http://schemas.microsoft.com/office/drawing/2014/main" id="{26B7786B-EBA1-4CB5-B195-097B2ECC425D}"/>
              </a:ext>
            </a:extLst>
          </p:cNvPr>
          <p:cNvSpPr/>
          <p:nvPr/>
        </p:nvSpPr>
        <p:spPr>
          <a:xfrm rot="420866">
            <a:off x="8746609" y="1864345"/>
            <a:ext cx="681151" cy="3443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F6EBFD28-BB67-4080-908D-A8B04C7301F9}"/>
              </a:ext>
            </a:extLst>
          </p:cNvPr>
          <p:cNvSpPr txBox="1"/>
          <p:nvPr/>
        </p:nvSpPr>
        <p:spPr>
          <a:xfrm rot="307804">
            <a:off x="8487091" y="1791786"/>
            <a:ext cx="122710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39" b="1" dirty="0">
                <a:solidFill>
                  <a:srgbClr val="E4011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要予約</a:t>
            </a:r>
            <a:endParaRPr lang="en-US" altLang="ja-JP" sz="1539" b="1" dirty="0">
              <a:solidFill>
                <a:srgbClr val="E4011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38" name="図 137">
            <a:extLst>
              <a:ext uri="{FF2B5EF4-FFF2-40B4-BE49-F238E27FC236}">
                <a16:creationId xmlns:a16="http://schemas.microsoft.com/office/drawing/2014/main" id="{0361491C-310F-49F3-95F3-278D837A13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17" y="2133071"/>
            <a:ext cx="877826" cy="901287"/>
          </a:xfrm>
          <a:prstGeom prst="rect">
            <a:avLst/>
          </a:prstGeom>
        </p:spPr>
      </p:pic>
      <p:sp>
        <p:nvSpPr>
          <p:cNvPr id="139" name="テキスト ボックス 138">
            <a:extLst>
              <a:ext uri="{FF2B5EF4-FFF2-40B4-BE49-F238E27FC236}">
                <a16:creationId xmlns:a16="http://schemas.microsoft.com/office/drawing/2014/main" id="{792899BE-0CE0-4611-BAF8-D959689AF53C}"/>
              </a:ext>
            </a:extLst>
          </p:cNvPr>
          <p:cNvSpPr txBox="1"/>
          <p:nvPr/>
        </p:nvSpPr>
        <p:spPr>
          <a:xfrm>
            <a:off x="5530814" y="2187948"/>
            <a:ext cx="994833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大人</a:t>
            </a:r>
            <a:endParaRPr lang="en-US" altLang="ja-JP" sz="230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F204A66D-60D4-42AA-9A02-B144F045938D}"/>
              </a:ext>
            </a:extLst>
          </p:cNvPr>
          <p:cNvSpPr txBox="1"/>
          <p:nvPr/>
        </p:nvSpPr>
        <p:spPr>
          <a:xfrm>
            <a:off x="5674240" y="2627356"/>
            <a:ext cx="920719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歳以上～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41" name="図 140">
            <a:extLst>
              <a:ext uri="{FF2B5EF4-FFF2-40B4-BE49-F238E27FC236}">
                <a16:creationId xmlns:a16="http://schemas.microsoft.com/office/drawing/2014/main" id="{21C00B1E-03AB-47C5-AE39-2CF5A0BA2B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17" y="3270835"/>
            <a:ext cx="877826" cy="901287"/>
          </a:xfrm>
          <a:prstGeom prst="rect">
            <a:avLst/>
          </a:prstGeom>
        </p:spPr>
      </p:pic>
      <p:sp>
        <p:nvSpPr>
          <p:cNvPr id="142" name="テキスト ボックス 141">
            <a:extLst>
              <a:ext uri="{FF2B5EF4-FFF2-40B4-BE49-F238E27FC236}">
                <a16:creationId xmlns:a16="http://schemas.microsoft.com/office/drawing/2014/main" id="{7AA2DD3C-97D8-4683-95B1-6D17755A123A}"/>
              </a:ext>
            </a:extLst>
          </p:cNvPr>
          <p:cNvSpPr txBox="1"/>
          <p:nvPr/>
        </p:nvSpPr>
        <p:spPr>
          <a:xfrm>
            <a:off x="5530814" y="3265497"/>
            <a:ext cx="994833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小人</a:t>
            </a:r>
            <a:endParaRPr lang="en-US" altLang="ja-JP" sz="230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3" name="テキスト ボックス 142">
            <a:extLst>
              <a:ext uri="{FF2B5EF4-FFF2-40B4-BE49-F238E27FC236}">
                <a16:creationId xmlns:a16="http://schemas.microsoft.com/office/drawing/2014/main" id="{B9182B5C-4449-46F7-A865-C13C9220651D}"/>
              </a:ext>
            </a:extLst>
          </p:cNvPr>
          <p:cNvSpPr txBox="1"/>
          <p:nvPr/>
        </p:nvSpPr>
        <p:spPr>
          <a:xfrm>
            <a:off x="5674240" y="3721198"/>
            <a:ext cx="920719" cy="36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0C884172-D5FC-4321-843A-02DC1555418C}"/>
              </a:ext>
            </a:extLst>
          </p:cNvPr>
          <p:cNvGrpSpPr/>
          <p:nvPr/>
        </p:nvGrpSpPr>
        <p:grpSpPr>
          <a:xfrm>
            <a:off x="6405252" y="2254665"/>
            <a:ext cx="994833" cy="506870"/>
            <a:chOff x="2153305" y="3604183"/>
            <a:chExt cx="1550973" cy="790225"/>
          </a:xfrm>
        </p:grpSpPr>
        <p:sp>
          <p:nvSpPr>
            <p:cNvPr id="145" name="四角形: 角を丸くする 144">
              <a:extLst>
                <a:ext uri="{FF2B5EF4-FFF2-40B4-BE49-F238E27FC236}">
                  <a16:creationId xmlns:a16="http://schemas.microsoft.com/office/drawing/2014/main" id="{ED3F5CE0-F96B-4775-AD81-83C7312DE652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E1C08D3F-C834-48B6-8E7B-E37C0015471D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9E9B73D5-9C88-424B-84E4-841B74BD5114}"/>
              </a:ext>
            </a:extLst>
          </p:cNvPr>
          <p:cNvSpPr txBox="1"/>
          <p:nvPr/>
        </p:nvSpPr>
        <p:spPr>
          <a:xfrm>
            <a:off x="7188740" y="2065339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48" name="テキスト ボックス 147">
            <a:extLst>
              <a:ext uri="{FF2B5EF4-FFF2-40B4-BE49-F238E27FC236}">
                <a16:creationId xmlns:a16="http://schemas.microsoft.com/office/drawing/2014/main" id="{3AC50F53-2F25-4165-8B3A-B27C9EA39AFC}"/>
              </a:ext>
            </a:extLst>
          </p:cNvPr>
          <p:cNvSpPr txBox="1"/>
          <p:nvPr/>
        </p:nvSpPr>
        <p:spPr>
          <a:xfrm>
            <a:off x="6579451" y="2750856"/>
            <a:ext cx="3082996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65</a:t>
            </a:r>
            <a:r>
              <a:rPr lang="ja-JP" altLang="en-US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歳以上の方は、お住まいの市町村より公費の女性がうけられます。</a:t>
            </a:r>
            <a:endParaRPr lang="en-US" altLang="ja-JP" sz="51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公費の助成額は市町村ごとに異なります。お手元に届いている予診票をご確認下さい。</a:t>
            </a:r>
            <a:endParaRPr lang="en-US" altLang="ja-JP" sz="51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EEE172F0-B5E1-45E0-BFF9-EC2A9C885050}"/>
              </a:ext>
            </a:extLst>
          </p:cNvPr>
          <p:cNvGrpSpPr/>
          <p:nvPr/>
        </p:nvGrpSpPr>
        <p:grpSpPr>
          <a:xfrm>
            <a:off x="6405252" y="3195540"/>
            <a:ext cx="994833" cy="506870"/>
            <a:chOff x="2153305" y="3604183"/>
            <a:chExt cx="1550973" cy="790225"/>
          </a:xfrm>
        </p:grpSpPr>
        <p:sp>
          <p:nvSpPr>
            <p:cNvPr id="150" name="四角形: 角を丸くする 149">
              <a:extLst>
                <a:ext uri="{FF2B5EF4-FFF2-40B4-BE49-F238E27FC236}">
                  <a16:creationId xmlns:a16="http://schemas.microsoft.com/office/drawing/2014/main" id="{53F6A69F-7B32-497B-BFEE-A800403154FD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3BB3BC12-A573-4078-BEEC-C54877CBB57A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52" name="テキスト ボックス 151">
            <a:extLst>
              <a:ext uri="{FF2B5EF4-FFF2-40B4-BE49-F238E27FC236}">
                <a16:creationId xmlns:a16="http://schemas.microsoft.com/office/drawing/2014/main" id="{4F788342-CC11-4E31-A585-C0129D2BD11C}"/>
              </a:ext>
            </a:extLst>
          </p:cNvPr>
          <p:cNvSpPr txBox="1"/>
          <p:nvPr/>
        </p:nvSpPr>
        <p:spPr>
          <a:xfrm>
            <a:off x="7188740" y="2969556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3" name="テキスト ボックス 152">
            <a:extLst>
              <a:ext uri="{FF2B5EF4-FFF2-40B4-BE49-F238E27FC236}">
                <a16:creationId xmlns:a16="http://schemas.microsoft.com/office/drawing/2014/main" id="{05C06542-A5E7-45F2-8D39-09F1E1752FB2}"/>
              </a:ext>
            </a:extLst>
          </p:cNvPr>
          <p:cNvSpPr txBox="1"/>
          <p:nvPr/>
        </p:nvSpPr>
        <p:spPr>
          <a:xfrm>
            <a:off x="7188740" y="3403336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3C03D467-D085-4F19-AC64-4F77BFBB42AB}"/>
              </a:ext>
            </a:extLst>
          </p:cNvPr>
          <p:cNvGrpSpPr/>
          <p:nvPr/>
        </p:nvGrpSpPr>
        <p:grpSpPr>
          <a:xfrm>
            <a:off x="6405252" y="3645703"/>
            <a:ext cx="994833" cy="506870"/>
            <a:chOff x="2153305" y="3604183"/>
            <a:chExt cx="1550973" cy="790225"/>
          </a:xfrm>
        </p:grpSpPr>
        <p:sp>
          <p:nvSpPr>
            <p:cNvPr id="155" name="四角形: 角を丸くする 154">
              <a:extLst>
                <a:ext uri="{FF2B5EF4-FFF2-40B4-BE49-F238E27FC236}">
                  <a16:creationId xmlns:a16="http://schemas.microsoft.com/office/drawing/2014/main" id="{BC9B189A-EE0F-44ED-9325-E1DB922EB8BD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156" name="テキスト ボックス 155">
              <a:extLst>
                <a:ext uri="{FF2B5EF4-FFF2-40B4-BE49-F238E27FC236}">
                  <a16:creationId xmlns:a16="http://schemas.microsoft.com/office/drawing/2014/main" id="{1BE90544-F413-453E-8FC5-1BEB392092AF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2</a:t>
              </a: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回目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57" name="テキスト ボックス 156">
            <a:extLst>
              <a:ext uri="{FF2B5EF4-FFF2-40B4-BE49-F238E27FC236}">
                <a16:creationId xmlns:a16="http://schemas.microsoft.com/office/drawing/2014/main" id="{E17195DB-3972-42A9-B921-768EB55112B9}"/>
              </a:ext>
            </a:extLst>
          </p:cNvPr>
          <p:cNvSpPr txBox="1"/>
          <p:nvPr/>
        </p:nvSpPr>
        <p:spPr>
          <a:xfrm>
            <a:off x="6579451" y="4095366"/>
            <a:ext cx="2544142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歳未満の方は、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回接種となります。</a:t>
            </a:r>
            <a:endParaRPr lang="en-US" altLang="ja-JP" sz="57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回目は、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回目接種日より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週間あけての接種となります。</a:t>
            </a:r>
            <a:endParaRPr lang="en-US" altLang="ja-JP" sz="57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27ED8B88-7A85-48C3-A73E-0ACEE88CA9E4}"/>
              </a:ext>
            </a:extLst>
          </p:cNvPr>
          <p:cNvSpPr txBox="1"/>
          <p:nvPr/>
        </p:nvSpPr>
        <p:spPr>
          <a:xfrm>
            <a:off x="6159980" y="4463541"/>
            <a:ext cx="2531495" cy="55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予約時には次のことをお伝え下さい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①接種される方のお名前　②接種される方の年齢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③お住まいの市町村　④電話番号　⑤接種希望日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59" name="テキスト ボックス 158">
            <a:extLst>
              <a:ext uri="{FF2B5EF4-FFF2-40B4-BE49-F238E27FC236}">
                <a16:creationId xmlns:a16="http://schemas.microsoft.com/office/drawing/2014/main" id="{76187DF6-067A-4F5B-8DF1-47FFE20BFB24}"/>
              </a:ext>
            </a:extLst>
          </p:cNvPr>
          <p:cNvSpPr txBox="1"/>
          <p:nvPr/>
        </p:nvSpPr>
        <p:spPr>
          <a:xfrm>
            <a:off x="6159980" y="4986001"/>
            <a:ext cx="2531495" cy="4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インフルエンザワクチンの数に限りがございますので、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予定数に達した時点で予約を打ち切らせて頂きます。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60" name="テキスト ボックス 159">
            <a:extLst>
              <a:ext uri="{FF2B5EF4-FFF2-40B4-BE49-F238E27FC236}">
                <a16:creationId xmlns:a16="http://schemas.microsoft.com/office/drawing/2014/main" id="{F5F0CED0-C95E-446A-B158-6801CCD18512}"/>
              </a:ext>
            </a:extLst>
          </p:cNvPr>
          <p:cNvSpPr txBox="1"/>
          <p:nvPr/>
        </p:nvSpPr>
        <p:spPr>
          <a:xfrm>
            <a:off x="6159980" y="5378438"/>
            <a:ext cx="2531495" cy="4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体調不良などで接種予防日にお越しになれない場合などは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必ずキャンセルのご連絡を、お願いいたします。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61" name="図 160">
            <a:extLst>
              <a:ext uri="{FF2B5EF4-FFF2-40B4-BE49-F238E27FC236}">
                <a16:creationId xmlns:a16="http://schemas.microsoft.com/office/drawing/2014/main" id="{B7AFC114-C7F8-4B17-8FDE-DBE0B3A08C8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060" y="4784934"/>
            <a:ext cx="766387" cy="1849495"/>
          </a:xfrm>
          <a:prstGeom prst="rect">
            <a:avLst/>
          </a:prstGeom>
        </p:spPr>
      </p:pic>
      <p:pic>
        <p:nvPicPr>
          <p:cNvPr id="162" name="図 161">
            <a:extLst>
              <a:ext uri="{FF2B5EF4-FFF2-40B4-BE49-F238E27FC236}">
                <a16:creationId xmlns:a16="http://schemas.microsoft.com/office/drawing/2014/main" id="{7FF6407A-252A-4B0A-B6C9-17DD5AEA5D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282" y="4911650"/>
            <a:ext cx="836770" cy="1728280"/>
          </a:xfrm>
          <a:prstGeom prst="rect">
            <a:avLst/>
          </a:prstGeom>
        </p:spPr>
      </p:pic>
      <p:sp>
        <p:nvSpPr>
          <p:cNvPr id="163" name="テキスト ボックス 162">
            <a:extLst>
              <a:ext uri="{FF2B5EF4-FFF2-40B4-BE49-F238E27FC236}">
                <a16:creationId xmlns:a16="http://schemas.microsoft.com/office/drawing/2014/main" id="{773E7F26-C77E-4AB8-A810-6335360E088B}"/>
              </a:ext>
            </a:extLst>
          </p:cNvPr>
          <p:cNvSpPr txBox="1"/>
          <p:nvPr/>
        </p:nvSpPr>
        <p:spPr>
          <a:xfrm>
            <a:off x="5904478" y="6229982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>
                <a:solidFill>
                  <a:schemeClr val="bg1"/>
                </a:solidFill>
                <a:latin typeface="+mn-ea"/>
              </a:rPr>
              <a:t>サンプルの病院名</a:t>
            </a:r>
            <a:endParaRPr kumimoji="1" lang="ja-JP" altLang="en-US" sz="1347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4" name="テキスト ボックス 163">
            <a:extLst>
              <a:ext uri="{FF2B5EF4-FFF2-40B4-BE49-F238E27FC236}">
                <a16:creationId xmlns:a16="http://schemas.microsoft.com/office/drawing/2014/main" id="{4EE44537-918E-4EBE-A662-AEAA3240B8E0}"/>
              </a:ext>
            </a:extLst>
          </p:cNvPr>
          <p:cNvSpPr txBox="1"/>
          <p:nvPr/>
        </p:nvSpPr>
        <p:spPr>
          <a:xfrm>
            <a:off x="7486267" y="6115959"/>
            <a:ext cx="1734726" cy="613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診療時間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〇・〇・〇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000-0000 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〇〇市〇〇区〇〇　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5" name="テキスト ボックス 164">
            <a:extLst>
              <a:ext uri="{FF2B5EF4-FFF2-40B4-BE49-F238E27FC236}">
                <a16:creationId xmlns:a16="http://schemas.microsoft.com/office/drawing/2014/main" id="{DF0E5B26-4041-41C7-AD10-BA8E7B4BB522}"/>
              </a:ext>
            </a:extLst>
          </p:cNvPr>
          <p:cNvSpPr txBox="1"/>
          <p:nvPr/>
        </p:nvSpPr>
        <p:spPr>
          <a:xfrm>
            <a:off x="5904477" y="6429413"/>
            <a:ext cx="1806920" cy="305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F28200"/>
                </a:solidFill>
                <a:latin typeface="+mn-ea"/>
              </a:rPr>
              <a:t>TEL:0120-000-0000</a:t>
            </a:r>
            <a:endParaRPr kumimoji="1" lang="en-US" altLang="ja-JP" sz="706" b="1" dirty="0">
              <a:solidFill>
                <a:srgbClr val="F28200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図 40">
            <a:extLst>
              <a:ext uri="{FF2B5EF4-FFF2-40B4-BE49-F238E27FC236}">
                <a16:creationId xmlns:a16="http://schemas.microsoft.com/office/drawing/2014/main" id="{AEA096F6-9EA3-47A0-AF44-B9037FD78F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32" y="383905"/>
            <a:ext cx="4580726" cy="1190637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206CF272-1F6E-484C-BD1D-31986D71AE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366" y="1456621"/>
            <a:ext cx="4625692" cy="930613"/>
          </a:xfrm>
          <a:prstGeom prst="rect">
            <a:avLst/>
          </a:prstGeom>
        </p:spPr>
      </p:pic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BF683EC3-7D55-4264-9042-EBA78498B2CA}"/>
              </a:ext>
            </a:extLst>
          </p:cNvPr>
          <p:cNvSpPr txBox="1"/>
          <p:nvPr/>
        </p:nvSpPr>
        <p:spPr>
          <a:xfrm rot="383365">
            <a:off x="487336" y="1586181"/>
            <a:ext cx="1496740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接種開始日</a:t>
            </a:r>
            <a:r>
              <a:rPr kumimoji="1" lang="en-US" altLang="ja-JP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155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B1C0E7B9-04C6-4A70-8854-419A11369AF4}"/>
              </a:ext>
            </a:extLst>
          </p:cNvPr>
          <p:cNvSpPr txBox="1"/>
          <p:nvPr/>
        </p:nvSpPr>
        <p:spPr>
          <a:xfrm rot="383365">
            <a:off x="1602506" y="1617701"/>
            <a:ext cx="2313383" cy="55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</a:p>
        </p:txBody>
      </p:sp>
      <p:sp>
        <p:nvSpPr>
          <p:cNvPr id="54" name="楕円 53">
            <a:extLst>
              <a:ext uri="{FF2B5EF4-FFF2-40B4-BE49-F238E27FC236}">
                <a16:creationId xmlns:a16="http://schemas.microsoft.com/office/drawing/2014/main" id="{8FE6B99D-375B-4061-BB57-2DF7B78C133C}"/>
              </a:ext>
            </a:extLst>
          </p:cNvPr>
          <p:cNvSpPr/>
          <p:nvPr/>
        </p:nvSpPr>
        <p:spPr>
          <a:xfrm rot="420866">
            <a:off x="3803134" y="1864345"/>
            <a:ext cx="681151" cy="3443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80DBC203-0C7F-4401-BF8D-30651B923942}"/>
              </a:ext>
            </a:extLst>
          </p:cNvPr>
          <p:cNvSpPr txBox="1"/>
          <p:nvPr/>
        </p:nvSpPr>
        <p:spPr>
          <a:xfrm rot="307804">
            <a:off x="3543616" y="1791786"/>
            <a:ext cx="122710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39" b="1" dirty="0">
                <a:solidFill>
                  <a:srgbClr val="E4011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要予約</a:t>
            </a:r>
            <a:endParaRPr lang="en-US" altLang="ja-JP" sz="1539" b="1" dirty="0">
              <a:solidFill>
                <a:srgbClr val="E4011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6" name="図 55">
            <a:extLst>
              <a:ext uri="{FF2B5EF4-FFF2-40B4-BE49-F238E27FC236}">
                <a16:creationId xmlns:a16="http://schemas.microsoft.com/office/drawing/2014/main" id="{B7BFC86E-71EA-40BD-8BCF-59EB3C995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42" y="2133071"/>
            <a:ext cx="877826" cy="901287"/>
          </a:xfrm>
          <a:prstGeom prst="rect">
            <a:avLst/>
          </a:prstGeom>
        </p:spPr>
      </p:pic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9D989F4-362F-4FEC-BF84-3A6A07141167}"/>
              </a:ext>
            </a:extLst>
          </p:cNvPr>
          <p:cNvSpPr txBox="1"/>
          <p:nvPr/>
        </p:nvSpPr>
        <p:spPr>
          <a:xfrm>
            <a:off x="587339" y="2187948"/>
            <a:ext cx="994833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大人</a:t>
            </a:r>
            <a:endParaRPr lang="en-US" altLang="ja-JP" sz="230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7EF520CF-7716-4C0E-8FDF-B6A50A2134F8}"/>
              </a:ext>
            </a:extLst>
          </p:cNvPr>
          <p:cNvSpPr txBox="1"/>
          <p:nvPr/>
        </p:nvSpPr>
        <p:spPr>
          <a:xfrm>
            <a:off x="730765" y="2627356"/>
            <a:ext cx="920719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歳以上～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59" name="図 58">
            <a:extLst>
              <a:ext uri="{FF2B5EF4-FFF2-40B4-BE49-F238E27FC236}">
                <a16:creationId xmlns:a16="http://schemas.microsoft.com/office/drawing/2014/main" id="{99BDD421-F298-4AB4-BD50-84CFA2A911E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42" y="3270835"/>
            <a:ext cx="877826" cy="901287"/>
          </a:xfrm>
          <a:prstGeom prst="rect">
            <a:avLst/>
          </a:prstGeom>
        </p:spPr>
      </p:pic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DA35F3D3-54FB-468B-ACD9-9953730F707D}"/>
              </a:ext>
            </a:extLst>
          </p:cNvPr>
          <p:cNvSpPr txBox="1"/>
          <p:nvPr/>
        </p:nvSpPr>
        <p:spPr>
          <a:xfrm>
            <a:off x="587339" y="3265497"/>
            <a:ext cx="994833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小人</a:t>
            </a:r>
            <a:endParaRPr lang="en-US" altLang="ja-JP" sz="230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473490AC-3B99-4F56-A639-640423D5B36E}"/>
              </a:ext>
            </a:extLst>
          </p:cNvPr>
          <p:cNvSpPr txBox="1"/>
          <p:nvPr/>
        </p:nvSpPr>
        <p:spPr>
          <a:xfrm>
            <a:off x="730765" y="3721198"/>
            <a:ext cx="920719" cy="36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552EE592-5127-4CC0-8A14-18EA68D1AC13}"/>
              </a:ext>
            </a:extLst>
          </p:cNvPr>
          <p:cNvGrpSpPr/>
          <p:nvPr/>
        </p:nvGrpSpPr>
        <p:grpSpPr>
          <a:xfrm>
            <a:off x="1461777" y="2254665"/>
            <a:ext cx="994833" cy="506870"/>
            <a:chOff x="2153305" y="3604183"/>
            <a:chExt cx="1550973" cy="790225"/>
          </a:xfrm>
        </p:grpSpPr>
        <p:sp>
          <p:nvSpPr>
            <p:cNvPr id="63" name="四角形: 角を丸くする 62">
              <a:extLst>
                <a:ext uri="{FF2B5EF4-FFF2-40B4-BE49-F238E27FC236}">
                  <a16:creationId xmlns:a16="http://schemas.microsoft.com/office/drawing/2014/main" id="{C27F66B1-9F5A-4627-B7C2-3B89A1DD9006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6B334E05-B8EE-4C71-8507-2046960E6895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FF0C5A7C-DD5C-4FE7-95D0-3A3EE296B50D}"/>
              </a:ext>
            </a:extLst>
          </p:cNvPr>
          <p:cNvSpPr txBox="1"/>
          <p:nvPr/>
        </p:nvSpPr>
        <p:spPr>
          <a:xfrm>
            <a:off x="2245265" y="2065339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F090EC65-C317-49AC-8BFC-66F979EC90CC}"/>
              </a:ext>
            </a:extLst>
          </p:cNvPr>
          <p:cNvSpPr txBox="1"/>
          <p:nvPr/>
        </p:nvSpPr>
        <p:spPr>
          <a:xfrm>
            <a:off x="1635976" y="2750856"/>
            <a:ext cx="3082996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65</a:t>
            </a:r>
            <a:r>
              <a:rPr lang="ja-JP" altLang="en-US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歳以上の方は、お住まいの市町村より公費の女性がうけられます。</a:t>
            </a:r>
            <a:endParaRPr lang="en-US" altLang="ja-JP" sz="51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公費の助成額は市町村ごとに異なります。お手元に届いている予診票をご確認下さい。</a:t>
            </a:r>
            <a:endParaRPr lang="en-US" altLang="ja-JP" sz="51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F3FFC62A-B30A-4D56-89A6-486D6386F749}"/>
              </a:ext>
            </a:extLst>
          </p:cNvPr>
          <p:cNvGrpSpPr/>
          <p:nvPr/>
        </p:nvGrpSpPr>
        <p:grpSpPr>
          <a:xfrm>
            <a:off x="1461777" y="3195540"/>
            <a:ext cx="994833" cy="506870"/>
            <a:chOff x="2153305" y="3604183"/>
            <a:chExt cx="1550973" cy="790225"/>
          </a:xfrm>
        </p:grpSpPr>
        <p:sp>
          <p:nvSpPr>
            <p:cNvPr id="68" name="四角形: 角を丸くする 67">
              <a:extLst>
                <a:ext uri="{FF2B5EF4-FFF2-40B4-BE49-F238E27FC236}">
                  <a16:creationId xmlns:a16="http://schemas.microsoft.com/office/drawing/2014/main" id="{703756CA-0618-4288-9EEB-75F67FA1024C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556509E5-A066-4D3F-B7C3-335412572420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5D7D4E13-4D33-46B2-A9FC-3647C90F627D}"/>
              </a:ext>
            </a:extLst>
          </p:cNvPr>
          <p:cNvSpPr txBox="1"/>
          <p:nvPr/>
        </p:nvSpPr>
        <p:spPr>
          <a:xfrm>
            <a:off x="2245265" y="2969556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356D8EE0-E88E-41A4-AEA7-70AA08B77243}"/>
              </a:ext>
            </a:extLst>
          </p:cNvPr>
          <p:cNvSpPr txBox="1"/>
          <p:nvPr/>
        </p:nvSpPr>
        <p:spPr>
          <a:xfrm>
            <a:off x="2245265" y="3403336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4C1821E8-ACE2-42B5-A00D-DD1F7F72ABC5}"/>
              </a:ext>
            </a:extLst>
          </p:cNvPr>
          <p:cNvGrpSpPr/>
          <p:nvPr/>
        </p:nvGrpSpPr>
        <p:grpSpPr>
          <a:xfrm>
            <a:off x="1461777" y="3645703"/>
            <a:ext cx="994833" cy="506870"/>
            <a:chOff x="2153305" y="3604183"/>
            <a:chExt cx="1550973" cy="790225"/>
          </a:xfrm>
        </p:grpSpPr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472AB747-E15C-4B00-8C2B-908DDC6DF49E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F01DC8AB-B558-4ED8-8162-522C63FDD7A9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2</a:t>
              </a: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回目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955294B7-D45D-418F-8564-99D138972B87}"/>
              </a:ext>
            </a:extLst>
          </p:cNvPr>
          <p:cNvSpPr txBox="1"/>
          <p:nvPr/>
        </p:nvSpPr>
        <p:spPr>
          <a:xfrm>
            <a:off x="1635976" y="4095366"/>
            <a:ext cx="2544142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歳未満の方は、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回接種となります。</a:t>
            </a:r>
            <a:endParaRPr lang="en-US" altLang="ja-JP" sz="57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回目は、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回目接種日より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週間あけての接種となります。</a:t>
            </a:r>
            <a:endParaRPr lang="en-US" altLang="ja-JP" sz="57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1F989F7F-B4D2-4149-8197-E856E8247CF5}"/>
              </a:ext>
            </a:extLst>
          </p:cNvPr>
          <p:cNvSpPr txBox="1"/>
          <p:nvPr/>
        </p:nvSpPr>
        <p:spPr>
          <a:xfrm>
            <a:off x="1216505" y="4463541"/>
            <a:ext cx="2531495" cy="55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予約時には次のことをお伝え下さい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①接種される方のお名前　②接種される方の年齢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③お住まいの市町村　④電話番号　⑤接種希望日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7069D2AE-0717-4EF9-80C0-09FD059F0A5A}"/>
              </a:ext>
            </a:extLst>
          </p:cNvPr>
          <p:cNvSpPr txBox="1"/>
          <p:nvPr/>
        </p:nvSpPr>
        <p:spPr>
          <a:xfrm>
            <a:off x="1216505" y="4986001"/>
            <a:ext cx="2531495" cy="4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インフルエンザワクチンの数に限りがございますので、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予定数に達した時点で予約を打ち切らせて頂きます。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23A40E4A-3E82-43B2-B8ED-912F59BA98EB}"/>
              </a:ext>
            </a:extLst>
          </p:cNvPr>
          <p:cNvSpPr txBox="1"/>
          <p:nvPr/>
        </p:nvSpPr>
        <p:spPr>
          <a:xfrm>
            <a:off x="1216505" y="5378438"/>
            <a:ext cx="2531495" cy="4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体調不良などで接種予防日にお越しになれない場合などは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必ずキャンセルのご連絡を、お願いいたします。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79" name="図 78">
            <a:extLst>
              <a:ext uri="{FF2B5EF4-FFF2-40B4-BE49-F238E27FC236}">
                <a16:creationId xmlns:a16="http://schemas.microsoft.com/office/drawing/2014/main" id="{4A8741B5-9A1F-4B07-BACF-A011A2E3FA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2585" y="4784934"/>
            <a:ext cx="766387" cy="1849495"/>
          </a:xfrm>
          <a:prstGeom prst="rect">
            <a:avLst/>
          </a:prstGeom>
        </p:spPr>
      </p:pic>
      <p:pic>
        <p:nvPicPr>
          <p:cNvPr id="80" name="図 79">
            <a:extLst>
              <a:ext uri="{FF2B5EF4-FFF2-40B4-BE49-F238E27FC236}">
                <a16:creationId xmlns:a16="http://schemas.microsoft.com/office/drawing/2014/main" id="{52529048-2E43-4250-914E-A1C446DB5E0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807" y="4911650"/>
            <a:ext cx="836770" cy="1728280"/>
          </a:xfrm>
          <a:prstGeom prst="rect">
            <a:avLst/>
          </a:prstGeom>
        </p:spPr>
      </p:pic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658D7F55-E648-4520-BEC5-D1AA2A05E517}"/>
              </a:ext>
            </a:extLst>
          </p:cNvPr>
          <p:cNvSpPr txBox="1"/>
          <p:nvPr/>
        </p:nvSpPr>
        <p:spPr>
          <a:xfrm>
            <a:off x="961003" y="6229982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>
                <a:solidFill>
                  <a:schemeClr val="bg1"/>
                </a:solidFill>
                <a:latin typeface="+mn-ea"/>
              </a:rPr>
              <a:t>サンプルの病院名</a:t>
            </a:r>
            <a:endParaRPr kumimoji="1" lang="ja-JP" altLang="en-US" sz="1347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EF360B4-B289-45BD-ACDA-05DF1963C518}"/>
              </a:ext>
            </a:extLst>
          </p:cNvPr>
          <p:cNvSpPr txBox="1"/>
          <p:nvPr/>
        </p:nvSpPr>
        <p:spPr>
          <a:xfrm>
            <a:off x="2542792" y="6115959"/>
            <a:ext cx="1734726" cy="613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診療時間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〇・〇・〇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000-0000 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〇〇市〇〇区〇〇　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73BA627-F8CD-4FA0-AA15-F554C9612645}"/>
              </a:ext>
            </a:extLst>
          </p:cNvPr>
          <p:cNvSpPr txBox="1"/>
          <p:nvPr/>
        </p:nvSpPr>
        <p:spPr>
          <a:xfrm>
            <a:off x="961002" y="6429413"/>
            <a:ext cx="1806920" cy="305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F28200"/>
                </a:solidFill>
                <a:latin typeface="+mn-ea"/>
              </a:rPr>
              <a:t>TEL:0120-000-0000</a:t>
            </a:r>
            <a:endParaRPr kumimoji="1" lang="en-US" altLang="ja-JP" sz="706" b="1" dirty="0">
              <a:solidFill>
                <a:srgbClr val="F28200"/>
              </a:solidFill>
              <a:latin typeface="+mn-ea"/>
            </a:endParaRPr>
          </a:p>
        </p:txBody>
      </p:sp>
      <p:pic>
        <p:nvPicPr>
          <p:cNvPr id="84" name="図 83">
            <a:extLst>
              <a:ext uri="{FF2B5EF4-FFF2-40B4-BE49-F238E27FC236}">
                <a16:creationId xmlns:a16="http://schemas.microsoft.com/office/drawing/2014/main" id="{DF27DEF1-0145-4FD8-A60B-3C0F735FC1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807" y="383905"/>
            <a:ext cx="4580726" cy="1190637"/>
          </a:xfrm>
          <a:prstGeom prst="rect">
            <a:avLst/>
          </a:prstGeom>
        </p:spPr>
      </p:pic>
      <p:pic>
        <p:nvPicPr>
          <p:cNvPr id="85" name="図 84">
            <a:extLst>
              <a:ext uri="{FF2B5EF4-FFF2-40B4-BE49-F238E27FC236}">
                <a16:creationId xmlns:a16="http://schemas.microsoft.com/office/drawing/2014/main" id="{8D6530B8-6766-4014-8E41-7E8A09A27D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1841" y="1456621"/>
            <a:ext cx="4625692" cy="930613"/>
          </a:xfrm>
          <a:prstGeom prst="rect">
            <a:avLst/>
          </a:prstGeom>
        </p:spPr>
      </p:pic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F339CF23-C2A8-43F0-AF72-F3B1636D660C}"/>
              </a:ext>
            </a:extLst>
          </p:cNvPr>
          <p:cNvSpPr txBox="1"/>
          <p:nvPr/>
        </p:nvSpPr>
        <p:spPr>
          <a:xfrm rot="383365">
            <a:off x="5430811" y="1586181"/>
            <a:ext cx="1496740" cy="323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【</a:t>
            </a:r>
            <a:r>
              <a:rPr kumimoji="1" lang="ja-JP" altLang="en-US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接種開始日</a:t>
            </a:r>
            <a:r>
              <a:rPr kumimoji="1" lang="en-US" altLang="ja-JP" sz="1155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】</a:t>
            </a:r>
            <a:endParaRPr kumimoji="1" lang="ja-JP" altLang="en-US" sz="1155" b="1" kern="14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2EB2BF1C-DF32-4F4E-9D52-49823C9892D8}"/>
              </a:ext>
            </a:extLst>
          </p:cNvPr>
          <p:cNvSpPr txBox="1"/>
          <p:nvPr/>
        </p:nvSpPr>
        <p:spPr>
          <a:xfrm rot="383365">
            <a:off x="6545981" y="1617701"/>
            <a:ext cx="2313383" cy="554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kumimoji="1" lang="en-US" altLang="ja-JP" sz="2309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□</a:t>
            </a:r>
            <a:r>
              <a:rPr kumimoji="1" lang="en-US" altLang="ja-JP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1796" b="1" kern="14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</a:p>
        </p:txBody>
      </p:sp>
      <p:sp>
        <p:nvSpPr>
          <p:cNvPr id="88" name="楕円 87">
            <a:extLst>
              <a:ext uri="{FF2B5EF4-FFF2-40B4-BE49-F238E27FC236}">
                <a16:creationId xmlns:a16="http://schemas.microsoft.com/office/drawing/2014/main" id="{D02507C2-C504-4D00-9C73-D95FAC042814}"/>
              </a:ext>
            </a:extLst>
          </p:cNvPr>
          <p:cNvSpPr/>
          <p:nvPr/>
        </p:nvSpPr>
        <p:spPr>
          <a:xfrm rot="420866">
            <a:off x="8746609" y="1864345"/>
            <a:ext cx="681151" cy="34434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/>
          </a:p>
        </p:txBody>
      </p: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763C0E9B-E496-4067-96B5-C80C3055E0DD}"/>
              </a:ext>
            </a:extLst>
          </p:cNvPr>
          <p:cNvSpPr txBox="1"/>
          <p:nvPr/>
        </p:nvSpPr>
        <p:spPr>
          <a:xfrm rot="307804">
            <a:off x="8487091" y="1791786"/>
            <a:ext cx="1227104" cy="447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39" b="1" dirty="0">
                <a:solidFill>
                  <a:srgbClr val="E40110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要予約</a:t>
            </a:r>
            <a:endParaRPr lang="en-US" altLang="ja-JP" sz="1539" b="1" dirty="0">
              <a:solidFill>
                <a:srgbClr val="E40110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0" name="図 89">
            <a:extLst>
              <a:ext uri="{FF2B5EF4-FFF2-40B4-BE49-F238E27FC236}">
                <a16:creationId xmlns:a16="http://schemas.microsoft.com/office/drawing/2014/main" id="{1B1DB4A7-6A33-4F2F-8E7F-881BDBDBF13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17" y="2133071"/>
            <a:ext cx="877826" cy="901287"/>
          </a:xfrm>
          <a:prstGeom prst="rect">
            <a:avLst/>
          </a:prstGeom>
        </p:spPr>
      </p:pic>
      <p:sp>
        <p:nvSpPr>
          <p:cNvPr id="91" name="テキスト ボックス 90">
            <a:extLst>
              <a:ext uri="{FF2B5EF4-FFF2-40B4-BE49-F238E27FC236}">
                <a16:creationId xmlns:a16="http://schemas.microsoft.com/office/drawing/2014/main" id="{AAFA7D02-9CB5-43A4-A7C8-93B789D54924}"/>
              </a:ext>
            </a:extLst>
          </p:cNvPr>
          <p:cNvSpPr txBox="1"/>
          <p:nvPr/>
        </p:nvSpPr>
        <p:spPr>
          <a:xfrm>
            <a:off x="5530814" y="2187948"/>
            <a:ext cx="994833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大人</a:t>
            </a:r>
            <a:endParaRPr lang="en-US" altLang="ja-JP" sz="230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2" name="テキスト ボックス 91">
            <a:extLst>
              <a:ext uri="{FF2B5EF4-FFF2-40B4-BE49-F238E27FC236}">
                <a16:creationId xmlns:a16="http://schemas.microsoft.com/office/drawing/2014/main" id="{E48E44EC-4644-415C-9DDF-C407380189FF}"/>
              </a:ext>
            </a:extLst>
          </p:cNvPr>
          <p:cNvSpPr txBox="1"/>
          <p:nvPr/>
        </p:nvSpPr>
        <p:spPr>
          <a:xfrm>
            <a:off x="5674240" y="2627356"/>
            <a:ext cx="920719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歳以上～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3" name="図 92">
            <a:extLst>
              <a:ext uri="{FF2B5EF4-FFF2-40B4-BE49-F238E27FC236}">
                <a16:creationId xmlns:a16="http://schemas.microsoft.com/office/drawing/2014/main" id="{7B642719-1D38-41E7-9D54-2B7FCC38B25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9317" y="3270835"/>
            <a:ext cx="877826" cy="901287"/>
          </a:xfrm>
          <a:prstGeom prst="rect">
            <a:avLst/>
          </a:prstGeom>
        </p:spPr>
      </p:pic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E5576331-A6ED-4A67-9682-7F5A24D6FE0A}"/>
              </a:ext>
            </a:extLst>
          </p:cNvPr>
          <p:cNvSpPr txBox="1"/>
          <p:nvPr/>
        </p:nvSpPr>
        <p:spPr>
          <a:xfrm>
            <a:off x="5530814" y="3265497"/>
            <a:ext cx="994833" cy="625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2309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小人</a:t>
            </a:r>
            <a:endParaRPr lang="en-US" altLang="ja-JP" sz="2309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95" name="テキスト ボックス 94">
            <a:extLst>
              <a:ext uri="{FF2B5EF4-FFF2-40B4-BE49-F238E27FC236}">
                <a16:creationId xmlns:a16="http://schemas.microsoft.com/office/drawing/2014/main" id="{DE1BA22D-5516-4A89-A514-5BD9DE8FA97C}"/>
              </a:ext>
            </a:extLst>
          </p:cNvPr>
          <p:cNvSpPr txBox="1"/>
          <p:nvPr/>
        </p:nvSpPr>
        <p:spPr>
          <a:xfrm>
            <a:off x="5674240" y="3721198"/>
            <a:ext cx="920719" cy="368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r>
              <a:rPr lang="en-US" altLang="ja-JP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898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</a:t>
            </a:r>
            <a:endParaRPr lang="en-US" altLang="ja-JP" sz="898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1AF69D09-27BA-4B65-8944-6EC92971C717}"/>
              </a:ext>
            </a:extLst>
          </p:cNvPr>
          <p:cNvGrpSpPr/>
          <p:nvPr/>
        </p:nvGrpSpPr>
        <p:grpSpPr>
          <a:xfrm>
            <a:off x="6405252" y="2254665"/>
            <a:ext cx="994833" cy="506870"/>
            <a:chOff x="2153305" y="3604183"/>
            <a:chExt cx="1550973" cy="790225"/>
          </a:xfrm>
        </p:grpSpPr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59304FF7-00D8-449E-816A-A7810905B7B1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519AC737-FEDA-4B0E-8F2E-083A4D6CEB9C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99" name="テキスト ボックス 98">
            <a:extLst>
              <a:ext uri="{FF2B5EF4-FFF2-40B4-BE49-F238E27FC236}">
                <a16:creationId xmlns:a16="http://schemas.microsoft.com/office/drawing/2014/main" id="{E9C997D1-5392-4F97-A55B-13ACF071A3F6}"/>
              </a:ext>
            </a:extLst>
          </p:cNvPr>
          <p:cNvSpPr txBox="1"/>
          <p:nvPr/>
        </p:nvSpPr>
        <p:spPr>
          <a:xfrm>
            <a:off x="7188740" y="2065339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625F0649-80CD-4BA8-8202-4D7BBD465BC3}"/>
              </a:ext>
            </a:extLst>
          </p:cNvPr>
          <p:cNvSpPr txBox="1"/>
          <p:nvPr/>
        </p:nvSpPr>
        <p:spPr>
          <a:xfrm>
            <a:off x="6579451" y="2750856"/>
            <a:ext cx="3082996" cy="25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65</a:t>
            </a:r>
            <a:r>
              <a:rPr lang="ja-JP" altLang="en-US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歳以上の方は、お住まいの市町村より公費の女性がうけられます。</a:t>
            </a:r>
            <a:endParaRPr lang="en-US" altLang="ja-JP" sz="51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</a:t>
            </a:r>
            <a:r>
              <a:rPr lang="ja-JP" altLang="en-US" sz="51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公費の助成額は市町村ごとに異なります。お手元に届いている予診票をご確認下さい。</a:t>
            </a:r>
            <a:endParaRPr lang="en-US" altLang="ja-JP" sz="51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6BEF2A5F-D0E4-4332-B040-84640FA5CAEC}"/>
              </a:ext>
            </a:extLst>
          </p:cNvPr>
          <p:cNvGrpSpPr/>
          <p:nvPr/>
        </p:nvGrpSpPr>
        <p:grpSpPr>
          <a:xfrm>
            <a:off x="6405252" y="3195540"/>
            <a:ext cx="994833" cy="506870"/>
            <a:chOff x="2153305" y="3604183"/>
            <a:chExt cx="1550973" cy="790225"/>
          </a:xfrm>
        </p:grpSpPr>
        <p:sp>
          <p:nvSpPr>
            <p:cNvPr id="102" name="四角形: 角を丸くする 101">
              <a:extLst>
                <a:ext uri="{FF2B5EF4-FFF2-40B4-BE49-F238E27FC236}">
                  <a16:creationId xmlns:a16="http://schemas.microsoft.com/office/drawing/2014/main" id="{AD1B04CA-BBFD-4784-8E97-96E278A1F103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E8E5AD25-84AE-46FC-8EBD-AD49A627709C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初 回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82249F03-57A1-47C0-92ED-F7BD588B7261}"/>
              </a:ext>
            </a:extLst>
          </p:cNvPr>
          <p:cNvSpPr txBox="1"/>
          <p:nvPr/>
        </p:nvSpPr>
        <p:spPr>
          <a:xfrm>
            <a:off x="7188740" y="2969556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05" name="テキスト ボックス 104">
            <a:extLst>
              <a:ext uri="{FF2B5EF4-FFF2-40B4-BE49-F238E27FC236}">
                <a16:creationId xmlns:a16="http://schemas.microsoft.com/office/drawing/2014/main" id="{F5489A3A-DEA3-441E-A317-4498DDFAD299}"/>
              </a:ext>
            </a:extLst>
          </p:cNvPr>
          <p:cNvSpPr txBox="1"/>
          <p:nvPr/>
        </p:nvSpPr>
        <p:spPr>
          <a:xfrm>
            <a:off x="7188740" y="3403336"/>
            <a:ext cx="2090513" cy="89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3464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0,000</a:t>
            </a:r>
            <a:r>
              <a:rPr lang="ja-JP" altLang="en-US" sz="2309" b="1" dirty="0">
                <a:solidFill>
                  <a:schemeClr val="tx1">
                    <a:lumMod val="95000"/>
                    <a:lumOff val="5000"/>
                  </a:schemeClr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円</a:t>
            </a:r>
            <a:endParaRPr lang="en-US" altLang="ja-JP" sz="3464" b="1" dirty="0">
              <a:solidFill>
                <a:schemeClr val="tx1">
                  <a:lumMod val="95000"/>
                  <a:lumOff val="5000"/>
                </a:schemeClr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A5297E05-A93B-4A26-8DC5-4DDBB4AB4A02}"/>
              </a:ext>
            </a:extLst>
          </p:cNvPr>
          <p:cNvGrpSpPr/>
          <p:nvPr/>
        </p:nvGrpSpPr>
        <p:grpSpPr>
          <a:xfrm>
            <a:off x="6405252" y="3645703"/>
            <a:ext cx="994833" cy="506870"/>
            <a:chOff x="2153305" y="3604183"/>
            <a:chExt cx="1550973" cy="790225"/>
          </a:xfrm>
        </p:grpSpPr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A0F5E440-0AC6-40BA-9012-F87B880FB328}"/>
                </a:ext>
              </a:extLst>
            </p:cNvPr>
            <p:cNvSpPr/>
            <p:nvPr/>
          </p:nvSpPr>
          <p:spPr>
            <a:xfrm>
              <a:off x="2383717" y="3755600"/>
              <a:ext cx="1100043" cy="483644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55"/>
            </a:p>
          </p:txBody>
        </p:sp>
        <p:sp>
          <p:nvSpPr>
            <p:cNvPr id="108" name="テキスト ボックス 107">
              <a:extLst>
                <a:ext uri="{FF2B5EF4-FFF2-40B4-BE49-F238E27FC236}">
                  <a16:creationId xmlns:a16="http://schemas.microsoft.com/office/drawing/2014/main" id="{7E37DC7E-9790-4B2C-95AB-DC09E342BFF3}"/>
                </a:ext>
              </a:extLst>
            </p:cNvPr>
            <p:cNvSpPr txBox="1"/>
            <p:nvPr/>
          </p:nvSpPr>
          <p:spPr>
            <a:xfrm>
              <a:off x="2153305" y="3604183"/>
              <a:ext cx="1550973" cy="7902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ja-JP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2</a:t>
              </a:r>
              <a:r>
                <a:rPr lang="ja-JP" altLang="en-US" sz="1796" b="1" dirty="0">
                  <a:solidFill>
                    <a:srgbClr val="005AAB"/>
                  </a:solidFill>
                  <a:latin typeface="游ゴシック" panose="020B0400000000000000" pitchFamily="50" charset="-128"/>
                  <a:ea typeface="游ゴシック" panose="020B0400000000000000" pitchFamily="50" charset="-128"/>
                </a:rPr>
                <a:t>回目</a:t>
              </a:r>
              <a:endParaRPr lang="en-US" altLang="ja-JP" sz="1796" b="1" dirty="0">
                <a:solidFill>
                  <a:srgbClr val="005AAB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endParaRPr>
            </a:p>
          </p:txBody>
        </p:sp>
      </p:grpSp>
      <p:sp>
        <p:nvSpPr>
          <p:cNvPr id="109" name="テキスト ボックス 108">
            <a:extLst>
              <a:ext uri="{FF2B5EF4-FFF2-40B4-BE49-F238E27FC236}">
                <a16:creationId xmlns:a16="http://schemas.microsoft.com/office/drawing/2014/main" id="{983CD135-16D1-44F6-918C-58D0AC326CEF}"/>
              </a:ext>
            </a:extLst>
          </p:cNvPr>
          <p:cNvSpPr txBox="1"/>
          <p:nvPr/>
        </p:nvSpPr>
        <p:spPr>
          <a:xfrm>
            <a:off x="6579451" y="4095366"/>
            <a:ext cx="2544142" cy="2699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生後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6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か月～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13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歳未満の方は、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回接種となります。</a:t>
            </a:r>
            <a:endParaRPr lang="en-US" altLang="ja-JP" sz="57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※2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回目は、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1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回目接種日より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2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lang="en-US" altLang="ja-JP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r>
              <a:rPr lang="ja-JP" altLang="en-US" sz="577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週間あけての接種となります。</a:t>
            </a:r>
            <a:endParaRPr lang="en-US" altLang="ja-JP" sz="577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0" name="テキスト ボックス 109">
            <a:extLst>
              <a:ext uri="{FF2B5EF4-FFF2-40B4-BE49-F238E27FC236}">
                <a16:creationId xmlns:a16="http://schemas.microsoft.com/office/drawing/2014/main" id="{5D65C2CF-698F-45CE-9FC4-F1298918FE30}"/>
              </a:ext>
            </a:extLst>
          </p:cNvPr>
          <p:cNvSpPr txBox="1"/>
          <p:nvPr/>
        </p:nvSpPr>
        <p:spPr>
          <a:xfrm>
            <a:off x="6159980" y="4463541"/>
            <a:ext cx="2531495" cy="5584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予約時には次のことをお伝え下さい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①接種される方のお名前　②接種される方の年齢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③お住まいの市町村　④電話番号　⑤接種希望日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1" name="テキスト ボックス 110">
            <a:extLst>
              <a:ext uri="{FF2B5EF4-FFF2-40B4-BE49-F238E27FC236}">
                <a16:creationId xmlns:a16="http://schemas.microsoft.com/office/drawing/2014/main" id="{01323E27-7C3E-490F-A2F9-6F189C4486AE}"/>
              </a:ext>
            </a:extLst>
          </p:cNvPr>
          <p:cNvSpPr txBox="1"/>
          <p:nvPr/>
        </p:nvSpPr>
        <p:spPr>
          <a:xfrm>
            <a:off x="6159980" y="4986001"/>
            <a:ext cx="2531495" cy="4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インフルエンザワクチンの数に限りがございますので、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予定数に達した時点で予約を打ち切らせて頂きます。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CC6A72D9-18F2-4092-98CE-3D574C2FD632}"/>
              </a:ext>
            </a:extLst>
          </p:cNvPr>
          <p:cNvSpPr txBox="1"/>
          <p:nvPr/>
        </p:nvSpPr>
        <p:spPr>
          <a:xfrm>
            <a:off x="6159980" y="5378438"/>
            <a:ext cx="2531495" cy="4030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673" b="1" dirty="0">
                <a:solidFill>
                  <a:srgbClr val="00A1EA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●</a:t>
            </a: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体調不良などで接種予防日にお越しになれない場合などは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673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必ずキャンセルのご連絡を、お願いいたします。</a:t>
            </a:r>
            <a:endParaRPr lang="en-US" altLang="ja-JP" sz="673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113" name="図 112">
            <a:extLst>
              <a:ext uri="{FF2B5EF4-FFF2-40B4-BE49-F238E27FC236}">
                <a16:creationId xmlns:a16="http://schemas.microsoft.com/office/drawing/2014/main" id="{7CC2FC5D-1E09-4D1E-A837-EFFA577696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96060" y="4784934"/>
            <a:ext cx="766387" cy="1849495"/>
          </a:xfrm>
          <a:prstGeom prst="rect">
            <a:avLst/>
          </a:prstGeom>
        </p:spPr>
      </p:pic>
      <p:pic>
        <p:nvPicPr>
          <p:cNvPr id="114" name="図 113">
            <a:extLst>
              <a:ext uri="{FF2B5EF4-FFF2-40B4-BE49-F238E27FC236}">
                <a16:creationId xmlns:a16="http://schemas.microsoft.com/office/drawing/2014/main" id="{AD787B53-7782-441C-878B-C383651B6FB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7282" y="4911650"/>
            <a:ext cx="836770" cy="1728280"/>
          </a:xfrm>
          <a:prstGeom prst="rect">
            <a:avLst/>
          </a:prstGeom>
        </p:spPr>
      </p:pic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93B02B3B-75D8-4CD5-AC59-C562AC48C32D}"/>
              </a:ext>
            </a:extLst>
          </p:cNvPr>
          <p:cNvSpPr txBox="1"/>
          <p:nvPr/>
        </p:nvSpPr>
        <p:spPr>
          <a:xfrm>
            <a:off x="5904478" y="6229982"/>
            <a:ext cx="1704106" cy="299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47" b="1" kern="1400">
                <a:solidFill>
                  <a:schemeClr val="bg1"/>
                </a:solidFill>
                <a:latin typeface="+mn-ea"/>
              </a:rPr>
              <a:t>サンプルの病院名</a:t>
            </a:r>
            <a:endParaRPr kumimoji="1" lang="ja-JP" altLang="en-US" sz="1347" b="1" kern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6" name="テキスト ボックス 115">
            <a:extLst>
              <a:ext uri="{FF2B5EF4-FFF2-40B4-BE49-F238E27FC236}">
                <a16:creationId xmlns:a16="http://schemas.microsoft.com/office/drawing/2014/main" id="{1B03A0B6-0F24-4A97-B8C9-96597B65CA96}"/>
              </a:ext>
            </a:extLst>
          </p:cNvPr>
          <p:cNvSpPr txBox="1"/>
          <p:nvPr/>
        </p:nvSpPr>
        <p:spPr>
          <a:xfrm>
            <a:off x="7486267" y="6115959"/>
            <a:ext cx="1734726" cy="613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診療時間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〇・〇・〇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【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】00:00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～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 00:00</a:t>
            </a:r>
          </a:p>
          <a:p>
            <a:pPr>
              <a:lnSpc>
                <a:spcPct val="120000"/>
              </a:lnSpc>
            </a:pP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〒</a:t>
            </a:r>
            <a:r>
              <a:rPr kumimoji="1" lang="en-US" altLang="ja-JP" sz="706" b="1" dirty="0">
                <a:solidFill>
                  <a:schemeClr val="bg1"/>
                </a:solidFill>
                <a:latin typeface="+mn-ea"/>
              </a:rPr>
              <a:t>000-0000 </a:t>
            </a:r>
            <a:r>
              <a:rPr kumimoji="1" lang="ja-JP" altLang="en-US" sz="706" b="1" dirty="0">
                <a:solidFill>
                  <a:schemeClr val="bg1"/>
                </a:solidFill>
                <a:latin typeface="+mn-ea"/>
              </a:rPr>
              <a:t>〇〇市〇〇区〇〇　</a:t>
            </a:r>
            <a:endParaRPr kumimoji="1" lang="en-US" altLang="ja-JP" sz="706" b="1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A77E39F1-5474-414C-8883-53AE242CBBDE}"/>
              </a:ext>
            </a:extLst>
          </p:cNvPr>
          <p:cNvSpPr txBox="1"/>
          <p:nvPr/>
        </p:nvSpPr>
        <p:spPr>
          <a:xfrm>
            <a:off x="5904477" y="6429413"/>
            <a:ext cx="1806920" cy="305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kumimoji="1" lang="en-US" altLang="ja-JP" sz="1155" b="1" dirty="0">
                <a:solidFill>
                  <a:srgbClr val="F28200"/>
                </a:solidFill>
                <a:latin typeface="+mn-ea"/>
              </a:rPr>
              <a:t>TEL:0120-000-0000</a:t>
            </a:r>
            <a:endParaRPr kumimoji="1" lang="en-US" altLang="ja-JP" sz="706" b="1" dirty="0">
              <a:solidFill>
                <a:srgbClr val="F28200"/>
              </a:solidFill>
              <a:latin typeface="+mn-ea"/>
            </a:endParaRPr>
          </a:p>
        </p:txBody>
      </p:sp>
      <p:sp>
        <p:nvSpPr>
          <p:cNvPr id="118" name="正方形/長方形 117">
            <a:extLst>
              <a:ext uri="{FF2B5EF4-FFF2-40B4-BE49-F238E27FC236}">
                <a16:creationId xmlns:a16="http://schemas.microsoft.com/office/drawing/2014/main" id="{56282DFA-6468-4801-9BB8-A6CA837C5D73}"/>
              </a:ext>
            </a:extLst>
          </p:cNvPr>
          <p:cNvSpPr/>
          <p:nvPr/>
        </p:nvSpPr>
        <p:spPr>
          <a:xfrm rot="10800000">
            <a:off x="-1" y="509"/>
            <a:ext cx="99060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55" dirty="0">
              <a:latin typeface="+mn-ea"/>
            </a:endParaRPr>
          </a:p>
        </p:txBody>
      </p:sp>
      <p:sp>
        <p:nvSpPr>
          <p:cNvPr id="119" name="正方形/長方形 118">
            <a:extLst>
              <a:ext uri="{FF2B5EF4-FFF2-40B4-BE49-F238E27FC236}">
                <a16:creationId xmlns:a16="http://schemas.microsoft.com/office/drawing/2014/main" id="{59FEDEB8-C037-4CE7-B997-774E52B3A36E}"/>
              </a:ext>
            </a:extLst>
          </p:cNvPr>
          <p:cNvSpPr/>
          <p:nvPr/>
        </p:nvSpPr>
        <p:spPr>
          <a:xfrm>
            <a:off x="1068554" y="6136162"/>
            <a:ext cx="2917133" cy="5980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0" name="正方形/長方形 119">
            <a:extLst>
              <a:ext uri="{FF2B5EF4-FFF2-40B4-BE49-F238E27FC236}">
                <a16:creationId xmlns:a16="http://schemas.microsoft.com/office/drawing/2014/main" id="{70BC33C2-A451-4FF6-A3DF-7FDE1C6DC9BD}"/>
              </a:ext>
            </a:extLst>
          </p:cNvPr>
          <p:cNvSpPr/>
          <p:nvPr/>
        </p:nvSpPr>
        <p:spPr>
          <a:xfrm>
            <a:off x="316840" y="357257"/>
            <a:ext cx="4435234" cy="12086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1" name="正方形/長方形 120">
            <a:extLst>
              <a:ext uri="{FF2B5EF4-FFF2-40B4-BE49-F238E27FC236}">
                <a16:creationId xmlns:a16="http://schemas.microsoft.com/office/drawing/2014/main" id="{DA0CAB13-C3E8-4FF7-AB6B-591C3DA5067E}"/>
              </a:ext>
            </a:extLst>
          </p:cNvPr>
          <p:cNvSpPr/>
          <p:nvPr/>
        </p:nvSpPr>
        <p:spPr>
          <a:xfrm>
            <a:off x="321247" y="1667057"/>
            <a:ext cx="4430827" cy="39939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2" name="正方形/長方形 121">
            <a:extLst>
              <a:ext uri="{FF2B5EF4-FFF2-40B4-BE49-F238E27FC236}">
                <a16:creationId xmlns:a16="http://schemas.microsoft.com/office/drawing/2014/main" id="{BFA31B5A-2886-4724-BCC8-726B718EAE32}"/>
              </a:ext>
            </a:extLst>
          </p:cNvPr>
          <p:cNvSpPr/>
          <p:nvPr/>
        </p:nvSpPr>
        <p:spPr>
          <a:xfrm>
            <a:off x="4024569" y="4793835"/>
            <a:ext cx="727505" cy="194033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+mn-ea"/>
              </a:rPr>
              <a:t>イラストを入れることができます</a:t>
            </a:r>
          </a:p>
        </p:txBody>
      </p:sp>
      <p:sp>
        <p:nvSpPr>
          <p:cNvPr id="123" name="正方形/長方形 122">
            <a:extLst>
              <a:ext uri="{FF2B5EF4-FFF2-40B4-BE49-F238E27FC236}">
                <a16:creationId xmlns:a16="http://schemas.microsoft.com/office/drawing/2014/main" id="{F938E3C4-E90C-4BD3-921F-069C40A4ED9E}"/>
              </a:ext>
            </a:extLst>
          </p:cNvPr>
          <p:cNvSpPr/>
          <p:nvPr/>
        </p:nvSpPr>
        <p:spPr>
          <a:xfrm>
            <a:off x="321247" y="2169788"/>
            <a:ext cx="4430827" cy="9892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4" name="正方形/長方形 123">
            <a:extLst>
              <a:ext uri="{FF2B5EF4-FFF2-40B4-BE49-F238E27FC236}">
                <a16:creationId xmlns:a16="http://schemas.microsoft.com/office/drawing/2014/main" id="{15405C81-F347-412C-B266-79D826FBE7D6}"/>
              </a:ext>
            </a:extLst>
          </p:cNvPr>
          <p:cNvSpPr/>
          <p:nvPr/>
        </p:nvSpPr>
        <p:spPr>
          <a:xfrm>
            <a:off x="321247" y="3259038"/>
            <a:ext cx="4430827" cy="11265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5" name="正方形/長方形 124">
            <a:extLst>
              <a:ext uri="{FF2B5EF4-FFF2-40B4-BE49-F238E27FC236}">
                <a16:creationId xmlns:a16="http://schemas.microsoft.com/office/drawing/2014/main" id="{382FBAE2-DBFA-4580-AE43-D7B22D2946E8}"/>
              </a:ext>
            </a:extLst>
          </p:cNvPr>
          <p:cNvSpPr/>
          <p:nvPr/>
        </p:nvSpPr>
        <p:spPr>
          <a:xfrm>
            <a:off x="1193678" y="4506556"/>
            <a:ext cx="2581422" cy="13773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6" name="正方形/長方形 125">
            <a:extLst>
              <a:ext uri="{FF2B5EF4-FFF2-40B4-BE49-F238E27FC236}">
                <a16:creationId xmlns:a16="http://schemas.microsoft.com/office/drawing/2014/main" id="{51161BF0-E484-4878-9280-8CDEFD483D82}"/>
              </a:ext>
            </a:extLst>
          </p:cNvPr>
          <p:cNvSpPr/>
          <p:nvPr/>
        </p:nvSpPr>
        <p:spPr>
          <a:xfrm>
            <a:off x="308918" y="4793835"/>
            <a:ext cx="727505" cy="194033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+mn-ea"/>
              </a:rPr>
              <a:t>イラストを入れることができます</a:t>
            </a:r>
          </a:p>
        </p:txBody>
      </p:sp>
      <p:sp>
        <p:nvSpPr>
          <p:cNvPr id="127" name="正方形/長方形 126">
            <a:extLst>
              <a:ext uri="{FF2B5EF4-FFF2-40B4-BE49-F238E27FC236}">
                <a16:creationId xmlns:a16="http://schemas.microsoft.com/office/drawing/2014/main" id="{9DFE5DE0-8186-4279-B1B2-38502D8F7BB9}"/>
              </a:ext>
            </a:extLst>
          </p:cNvPr>
          <p:cNvSpPr/>
          <p:nvPr/>
        </p:nvSpPr>
        <p:spPr>
          <a:xfrm>
            <a:off x="5980188" y="6136162"/>
            <a:ext cx="2917133" cy="59800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8" name="正方形/長方形 127">
            <a:extLst>
              <a:ext uri="{FF2B5EF4-FFF2-40B4-BE49-F238E27FC236}">
                <a16:creationId xmlns:a16="http://schemas.microsoft.com/office/drawing/2014/main" id="{2FC3B9D2-65F4-4388-8508-2970A69DE16F}"/>
              </a:ext>
            </a:extLst>
          </p:cNvPr>
          <p:cNvSpPr/>
          <p:nvPr/>
        </p:nvSpPr>
        <p:spPr>
          <a:xfrm>
            <a:off x="5228474" y="357257"/>
            <a:ext cx="4435234" cy="120865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29" name="正方形/長方形 128">
            <a:extLst>
              <a:ext uri="{FF2B5EF4-FFF2-40B4-BE49-F238E27FC236}">
                <a16:creationId xmlns:a16="http://schemas.microsoft.com/office/drawing/2014/main" id="{02092C78-DA8B-4AC3-9B3B-BF9B6B9BCA59}"/>
              </a:ext>
            </a:extLst>
          </p:cNvPr>
          <p:cNvSpPr/>
          <p:nvPr/>
        </p:nvSpPr>
        <p:spPr>
          <a:xfrm>
            <a:off x="5232881" y="1667057"/>
            <a:ext cx="4430827" cy="399391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0" name="正方形/長方形 129">
            <a:extLst>
              <a:ext uri="{FF2B5EF4-FFF2-40B4-BE49-F238E27FC236}">
                <a16:creationId xmlns:a16="http://schemas.microsoft.com/office/drawing/2014/main" id="{99AD4A62-AEA6-428D-A762-4C76AEE3219F}"/>
              </a:ext>
            </a:extLst>
          </p:cNvPr>
          <p:cNvSpPr/>
          <p:nvPr/>
        </p:nvSpPr>
        <p:spPr>
          <a:xfrm>
            <a:off x="8936203" y="4793835"/>
            <a:ext cx="727505" cy="194033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+mn-ea"/>
              </a:rPr>
              <a:t>イラストを入れることができます</a:t>
            </a:r>
          </a:p>
        </p:txBody>
      </p:sp>
      <p:sp>
        <p:nvSpPr>
          <p:cNvPr id="131" name="正方形/長方形 130">
            <a:extLst>
              <a:ext uri="{FF2B5EF4-FFF2-40B4-BE49-F238E27FC236}">
                <a16:creationId xmlns:a16="http://schemas.microsoft.com/office/drawing/2014/main" id="{3D6ED8DC-4F87-4F25-8E6C-C09D88708C6A}"/>
              </a:ext>
            </a:extLst>
          </p:cNvPr>
          <p:cNvSpPr/>
          <p:nvPr/>
        </p:nvSpPr>
        <p:spPr>
          <a:xfrm>
            <a:off x="5232881" y="2169788"/>
            <a:ext cx="4430827" cy="9892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2" name="正方形/長方形 131">
            <a:extLst>
              <a:ext uri="{FF2B5EF4-FFF2-40B4-BE49-F238E27FC236}">
                <a16:creationId xmlns:a16="http://schemas.microsoft.com/office/drawing/2014/main" id="{5B5CDD65-18FD-4E9B-B14B-54A97358B66D}"/>
              </a:ext>
            </a:extLst>
          </p:cNvPr>
          <p:cNvSpPr/>
          <p:nvPr/>
        </p:nvSpPr>
        <p:spPr>
          <a:xfrm>
            <a:off x="5232881" y="3259038"/>
            <a:ext cx="4430827" cy="112654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3" name="正方形/長方形 132">
            <a:extLst>
              <a:ext uri="{FF2B5EF4-FFF2-40B4-BE49-F238E27FC236}">
                <a16:creationId xmlns:a16="http://schemas.microsoft.com/office/drawing/2014/main" id="{D99527EA-799C-4F02-85BE-06204650446A}"/>
              </a:ext>
            </a:extLst>
          </p:cNvPr>
          <p:cNvSpPr/>
          <p:nvPr/>
        </p:nvSpPr>
        <p:spPr>
          <a:xfrm>
            <a:off x="6105312" y="4506556"/>
            <a:ext cx="2581422" cy="137735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/>
            <a:r>
              <a:rPr kumimoji="1" lang="ja-JP" altLang="en-US" sz="1026" b="1" dirty="0">
                <a:latin typeface="+mn-ea"/>
              </a:rPr>
              <a:t>文字を変更することが可能です</a:t>
            </a:r>
          </a:p>
        </p:txBody>
      </p:sp>
      <p:sp>
        <p:nvSpPr>
          <p:cNvPr id="134" name="正方形/長方形 133">
            <a:extLst>
              <a:ext uri="{FF2B5EF4-FFF2-40B4-BE49-F238E27FC236}">
                <a16:creationId xmlns:a16="http://schemas.microsoft.com/office/drawing/2014/main" id="{538DCCD5-2EA8-4EAE-A645-CCC04635B6C2}"/>
              </a:ext>
            </a:extLst>
          </p:cNvPr>
          <p:cNvSpPr/>
          <p:nvPr/>
        </p:nvSpPr>
        <p:spPr>
          <a:xfrm>
            <a:off x="5220552" y="4793835"/>
            <a:ext cx="727505" cy="1940333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50" b="1" dirty="0">
                <a:latin typeface="+mn-ea"/>
              </a:rPr>
              <a:t>イラストを入れることができます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1153757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テキスト ボックス 16"/>
          <p:cNvSpPr txBox="1"/>
          <p:nvPr/>
        </p:nvSpPr>
        <p:spPr>
          <a:xfrm>
            <a:off x="1013259" y="756526"/>
            <a:ext cx="7927522" cy="2088224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63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089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089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381</TotalTime>
  <Words>978</Words>
  <Application>Microsoft Office PowerPoint</Application>
  <PresentationFormat>A4 210 x 297 mm</PresentationFormat>
  <Paragraphs>156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y-kohori</cp:lastModifiedBy>
  <cp:revision>53</cp:revision>
  <dcterms:created xsi:type="dcterms:W3CDTF">2016-11-25T08:55:21Z</dcterms:created>
  <dcterms:modified xsi:type="dcterms:W3CDTF">2017-09-14T07:22:49Z</dcterms:modified>
</cp:coreProperties>
</file>