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9" r:id="rId3"/>
    <p:sldId id="257" r:id="rId4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8200"/>
    <a:srgbClr val="00A1EA"/>
    <a:srgbClr val="005AAB"/>
    <a:srgbClr val="E40110"/>
    <a:srgbClr val="9DCACD"/>
    <a:srgbClr val="FBF6D6"/>
    <a:srgbClr val="EBB3B4"/>
    <a:srgbClr val="B3926E"/>
    <a:srgbClr val="A90000"/>
    <a:srgbClr val="4A2D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097" autoAdjust="0"/>
    <p:restoredTop sz="94660"/>
  </p:normalViewPr>
  <p:slideViewPr>
    <p:cSldViewPr snapToGrid="0" showGuides="1">
      <p:cViewPr>
        <p:scale>
          <a:sx n="66" d="100"/>
          <a:sy n="66" d="100"/>
        </p:scale>
        <p:origin x="2352" y="540"/>
      </p:cViewPr>
      <p:guideLst>
        <p:guide orient="horz" pos="3368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E6E01889-520C-41E9-A84A-9261912B856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20"/>
            <a:ext cx="7559675" cy="106889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0281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31920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C1568-192F-4506-B993-4A80345A62F1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0548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3" r:id="rId2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A4A9DCE7-52E5-4D3A-B9A6-2A0007255B1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126" y="687617"/>
            <a:ext cx="7141479" cy="1856236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D7C62FB4-BB5D-4846-AE0A-2C60C4D316B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022" y="2360010"/>
            <a:ext cx="7211583" cy="1450851"/>
          </a:xfrm>
          <a:prstGeom prst="rect">
            <a:avLst/>
          </a:prstGeom>
        </p:spPr>
      </p:pic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29415E35-F883-41B0-A933-4553CD7492FE}"/>
              </a:ext>
            </a:extLst>
          </p:cNvPr>
          <p:cNvSpPr txBox="1"/>
          <p:nvPr/>
        </p:nvSpPr>
        <p:spPr>
          <a:xfrm rot="383365">
            <a:off x="634126" y="2587894"/>
            <a:ext cx="2333459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en-US" altLang="ja-JP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kumimoji="1" lang="ja-JP" altLang="en-US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接種開始日</a:t>
            </a:r>
            <a:r>
              <a:rPr kumimoji="1" lang="en-US" altLang="ja-JP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kumimoji="1" lang="ja-JP" altLang="en-US" b="1" kern="14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223B9DCB-73B3-4545-9C1B-914008E7D3A9}"/>
              </a:ext>
            </a:extLst>
          </p:cNvPr>
          <p:cNvSpPr txBox="1"/>
          <p:nvPr/>
        </p:nvSpPr>
        <p:spPr>
          <a:xfrm rot="383365">
            <a:off x="2372706" y="2657748"/>
            <a:ext cx="3606629" cy="770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en-US" altLang="ja-JP" sz="3600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kumimoji="1" lang="ja-JP" altLang="en-US" sz="2800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kumimoji="1" lang="en-US" altLang="ja-JP" sz="3600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kumimoji="1" lang="ja-JP" altLang="en-US" sz="2800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2800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kumimoji="1" lang="ja-JP" altLang="en-US" sz="2800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□</a:t>
            </a:r>
            <a:r>
              <a:rPr kumimoji="1" lang="en-US" altLang="ja-JP" sz="2800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kumimoji="1" lang="ja-JP" altLang="en-US" sz="2800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</a:p>
        </p:txBody>
      </p:sp>
      <p:sp>
        <p:nvSpPr>
          <p:cNvPr id="8" name="楕円 7">
            <a:extLst>
              <a:ext uri="{FF2B5EF4-FFF2-40B4-BE49-F238E27FC236}">
                <a16:creationId xmlns:a16="http://schemas.microsoft.com/office/drawing/2014/main" id="{6241FCD4-347B-48A4-B9EF-14D690EE748A}"/>
              </a:ext>
            </a:extLst>
          </p:cNvPr>
          <p:cNvSpPr/>
          <p:nvPr/>
        </p:nvSpPr>
        <p:spPr>
          <a:xfrm rot="420866">
            <a:off x="5803547" y="2995664"/>
            <a:ext cx="1061933" cy="53684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01A19E12-CDBF-4C49-85B3-F0A13C66A5F7}"/>
              </a:ext>
            </a:extLst>
          </p:cNvPr>
          <p:cNvSpPr txBox="1"/>
          <p:nvPr/>
        </p:nvSpPr>
        <p:spPr>
          <a:xfrm rot="307804">
            <a:off x="5398951" y="2934691"/>
            <a:ext cx="1913089" cy="5935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2400" b="1" dirty="0">
                <a:solidFill>
                  <a:srgbClr val="E4011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要予約</a:t>
            </a:r>
            <a:endParaRPr lang="en-US" altLang="ja-JP" sz="2400" b="1" dirty="0">
              <a:solidFill>
                <a:srgbClr val="E4011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11" name="図 10">
            <a:extLst>
              <a:ext uri="{FF2B5EF4-FFF2-40B4-BE49-F238E27FC236}">
                <a16:creationId xmlns:a16="http://schemas.microsoft.com/office/drawing/2014/main" id="{4B970DC0-EC4D-499C-A9C3-58AE448E503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241" y="3414615"/>
            <a:ext cx="1368555" cy="1405131"/>
          </a:xfrm>
          <a:prstGeom prst="rect">
            <a:avLst/>
          </a:prstGeom>
        </p:spPr>
      </p:pic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90E59EE1-0630-4547-8BA2-BD9CCDF0B91F}"/>
              </a:ext>
            </a:extLst>
          </p:cNvPr>
          <p:cNvSpPr txBox="1"/>
          <p:nvPr/>
        </p:nvSpPr>
        <p:spPr>
          <a:xfrm>
            <a:off x="790033" y="3500169"/>
            <a:ext cx="1550973" cy="844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36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大人</a:t>
            </a:r>
            <a:endParaRPr lang="en-US" altLang="ja-JP" sz="3600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D1ADC57C-0B8F-4F83-A754-0A1E2844EDF7}"/>
              </a:ext>
            </a:extLst>
          </p:cNvPr>
          <p:cNvSpPr txBox="1"/>
          <p:nvPr/>
        </p:nvSpPr>
        <p:spPr>
          <a:xfrm>
            <a:off x="1013638" y="4185219"/>
            <a:ext cx="143542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4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13</a:t>
            </a:r>
            <a:r>
              <a:rPr lang="ja-JP" altLang="en-US" sz="14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歳以上～</a:t>
            </a:r>
            <a:endParaRPr lang="en-US" altLang="ja-JP" sz="140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33" name="図 32">
            <a:extLst>
              <a:ext uri="{FF2B5EF4-FFF2-40B4-BE49-F238E27FC236}">
                <a16:creationId xmlns:a16="http://schemas.microsoft.com/office/drawing/2014/main" id="{E1F377F8-5E4C-45E3-A365-593CCD796BB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241" y="5188421"/>
            <a:ext cx="1368555" cy="1405131"/>
          </a:xfrm>
          <a:prstGeom prst="rect">
            <a:avLst/>
          </a:prstGeom>
        </p:spPr>
      </p:pic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6D2FB52E-A215-4112-A54A-B301BD0C16C3}"/>
              </a:ext>
            </a:extLst>
          </p:cNvPr>
          <p:cNvSpPr txBox="1"/>
          <p:nvPr/>
        </p:nvSpPr>
        <p:spPr>
          <a:xfrm>
            <a:off x="790033" y="5180099"/>
            <a:ext cx="1550973" cy="844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36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小人</a:t>
            </a:r>
            <a:endParaRPr lang="en-US" altLang="ja-JP" sz="3600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D59064FA-F7AC-45D1-996F-B9ED5B78044F}"/>
              </a:ext>
            </a:extLst>
          </p:cNvPr>
          <p:cNvSpPr txBox="1"/>
          <p:nvPr/>
        </p:nvSpPr>
        <p:spPr>
          <a:xfrm>
            <a:off x="1013638" y="5890549"/>
            <a:ext cx="14354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生後</a:t>
            </a:r>
            <a:r>
              <a:rPr lang="en-US" altLang="ja-JP" sz="14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6</a:t>
            </a:r>
            <a:r>
              <a:rPr lang="ja-JP" altLang="en-US" sz="14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か月～</a:t>
            </a:r>
            <a:endParaRPr lang="en-US" altLang="ja-JP" sz="140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14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14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13</a:t>
            </a:r>
            <a:r>
              <a:rPr lang="ja-JP" altLang="en-US" sz="14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歳未満</a:t>
            </a:r>
            <a:endParaRPr lang="en-US" altLang="ja-JP" sz="140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0FB1E11F-44E8-48EC-8E6F-A6FBCFADF5D4}"/>
              </a:ext>
            </a:extLst>
          </p:cNvPr>
          <p:cNvGrpSpPr/>
          <p:nvPr/>
        </p:nvGrpSpPr>
        <p:grpSpPr>
          <a:xfrm>
            <a:off x="2153305" y="3604183"/>
            <a:ext cx="1550973" cy="677108"/>
            <a:chOff x="2153305" y="3604183"/>
            <a:chExt cx="1550973" cy="677108"/>
          </a:xfrm>
        </p:grpSpPr>
        <p:sp>
          <p:nvSpPr>
            <p:cNvPr id="13" name="四角形: 角を丸くする 12">
              <a:extLst>
                <a:ext uri="{FF2B5EF4-FFF2-40B4-BE49-F238E27FC236}">
                  <a16:creationId xmlns:a16="http://schemas.microsoft.com/office/drawing/2014/main" id="{EC6A5B78-7206-4766-A308-1D314A826A44}"/>
                </a:ext>
              </a:extLst>
            </p:cNvPr>
            <p:cNvSpPr/>
            <p:nvPr/>
          </p:nvSpPr>
          <p:spPr>
            <a:xfrm>
              <a:off x="2383717" y="3755600"/>
              <a:ext cx="1100043" cy="48364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テキスト ボックス 36">
              <a:extLst>
                <a:ext uri="{FF2B5EF4-FFF2-40B4-BE49-F238E27FC236}">
                  <a16:creationId xmlns:a16="http://schemas.microsoft.com/office/drawing/2014/main" id="{C98A2345-11CC-4A20-8613-321FBDC57E4D}"/>
                </a:ext>
              </a:extLst>
            </p:cNvPr>
            <p:cNvSpPr txBox="1"/>
            <p:nvPr/>
          </p:nvSpPr>
          <p:spPr>
            <a:xfrm>
              <a:off x="2153305" y="3604183"/>
              <a:ext cx="1550973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ja-JP" altLang="en-US" sz="2800" b="1" dirty="0">
                  <a:solidFill>
                    <a:srgbClr val="005AAB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初 回</a:t>
              </a:r>
              <a:endParaRPr lang="en-US" altLang="ja-JP" sz="2800" b="1" dirty="0">
                <a:solidFill>
                  <a:srgbClr val="005AAB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</p:txBody>
        </p:sp>
      </p:grp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17A2CB70-D80B-4511-9338-A04133BFB6E6}"/>
              </a:ext>
            </a:extLst>
          </p:cNvPr>
          <p:cNvSpPr txBox="1"/>
          <p:nvPr/>
        </p:nvSpPr>
        <p:spPr>
          <a:xfrm>
            <a:off x="3374786" y="3309018"/>
            <a:ext cx="3259168" cy="12201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sz="5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0,000</a:t>
            </a:r>
            <a:r>
              <a:rPr lang="ja-JP" alt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円</a:t>
            </a:r>
            <a:endParaRPr lang="en-US" altLang="ja-JP" sz="5400" b="1" dirty="0">
              <a:solidFill>
                <a:schemeClr val="tx1">
                  <a:lumMod val="95000"/>
                  <a:lumOff val="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5514A2D2-164B-4CB5-B12C-5EDAB075227A}"/>
              </a:ext>
            </a:extLst>
          </p:cNvPr>
          <p:cNvSpPr txBox="1"/>
          <p:nvPr/>
        </p:nvSpPr>
        <p:spPr>
          <a:xfrm>
            <a:off x="2424888" y="4377759"/>
            <a:ext cx="48064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65</a:t>
            </a:r>
            <a:r>
              <a:rPr lang="ja-JP" altLang="en-US" sz="8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歳以上の方は、お住まいの市町村より公費の女性がうけられます。</a:t>
            </a:r>
            <a:endParaRPr lang="en-US" altLang="ja-JP" sz="80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en-US" altLang="ja-JP" sz="8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※</a:t>
            </a:r>
            <a:r>
              <a:rPr lang="ja-JP" altLang="en-US" sz="8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公費の助成額は市町村ごとに異なります。お手元に届いている予診票をご確認下さい。</a:t>
            </a:r>
            <a:endParaRPr lang="en-US" altLang="ja-JP" sz="80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736ACC58-2150-4A69-91C6-8FA4849C16AD}"/>
              </a:ext>
            </a:extLst>
          </p:cNvPr>
          <p:cNvGrpSpPr/>
          <p:nvPr/>
        </p:nvGrpSpPr>
        <p:grpSpPr>
          <a:xfrm>
            <a:off x="2153305" y="5071033"/>
            <a:ext cx="1550973" cy="677108"/>
            <a:chOff x="2153305" y="3604183"/>
            <a:chExt cx="1550973" cy="677108"/>
          </a:xfrm>
        </p:grpSpPr>
        <p:sp>
          <p:nvSpPr>
            <p:cNvPr id="44" name="四角形: 角を丸くする 43">
              <a:extLst>
                <a:ext uri="{FF2B5EF4-FFF2-40B4-BE49-F238E27FC236}">
                  <a16:creationId xmlns:a16="http://schemas.microsoft.com/office/drawing/2014/main" id="{5FB22DDF-E3E0-4C06-B32C-30926FA177B6}"/>
                </a:ext>
              </a:extLst>
            </p:cNvPr>
            <p:cNvSpPr/>
            <p:nvPr/>
          </p:nvSpPr>
          <p:spPr>
            <a:xfrm>
              <a:off x="2383717" y="3755600"/>
              <a:ext cx="1100043" cy="48364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テキスト ボックス 44">
              <a:extLst>
                <a:ext uri="{FF2B5EF4-FFF2-40B4-BE49-F238E27FC236}">
                  <a16:creationId xmlns:a16="http://schemas.microsoft.com/office/drawing/2014/main" id="{79E52532-4F43-46B5-BC9B-D733714B7C6D}"/>
                </a:ext>
              </a:extLst>
            </p:cNvPr>
            <p:cNvSpPr txBox="1"/>
            <p:nvPr/>
          </p:nvSpPr>
          <p:spPr>
            <a:xfrm>
              <a:off x="2153305" y="3604183"/>
              <a:ext cx="1550973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ja-JP" altLang="en-US" sz="2800" b="1" dirty="0">
                  <a:solidFill>
                    <a:srgbClr val="005AAB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初 回</a:t>
              </a:r>
              <a:endParaRPr lang="en-US" altLang="ja-JP" sz="2800" b="1" dirty="0">
                <a:solidFill>
                  <a:srgbClr val="005AAB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</p:txBody>
        </p:sp>
      </p:grp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2C15ABA4-9B0F-443E-B4E0-5383380DDFA6}"/>
              </a:ext>
            </a:extLst>
          </p:cNvPr>
          <p:cNvSpPr txBox="1"/>
          <p:nvPr/>
        </p:nvSpPr>
        <p:spPr>
          <a:xfrm>
            <a:off x="3374786" y="4718718"/>
            <a:ext cx="3259168" cy="12201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sz="5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0,000</a:t>
            </a:r>
            <a:r>
              <a:rPr lang="ja-JP" alt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円</a:t>
            </a:r>
            <a:endParaRPr lang="en-US" altLang="ja-JP" sz="5400" b="1" dirty="0">
              <a:solidFill>
                <a:schemeClr val="tx1">
                  <a:lumMod val="95000"/>
                  <a:lumOff val="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F7D22E1B-3379-46E6-9596-F79FB7948C5A}"/>
              </a:ext>
            </a:extLst>
          </p:cNvPr>
          <p:cNvSpPr txBox="1"/>
          <p:nvPr/>
        </p:nvSpPr>
        <p:spPr>
          <a:xfrm>
            <a:off x="3374786" y="5394993"/>
            <a:ext cx="3259168" cy="12201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sz="5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0,000</a:t>
            </a:r>
            <a:r>
              <a:rPr lang="ja-JP" alt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円</a:t>
            </a:r>
            <a:endParaRPr lang="en-US" altLang="ja-JP" sz="5400" b="1" dirty="0">
              <a:solidFill>
                <a:schemeClr val="tx1">
                  <a:lumMod val="95000"/>
                  <a:lumOff val="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grpSp>
        <p:nvGrpSpPr>
          <p:cNvPr id="53" name="グループ化 52">
            <a:extLst>
              <a:ext uri="{FF2B5EF4-FFF2-40B4-BE49-F238E27FC236}">
                <a16:creationId xmlns:a16="http://schemas.microsoft.com/office/drawing/2014/main" id="{6C03FD2C-D4B8-4EEA-9775-84A65F40BF58}"/>
              </a:ext>
            </a:extLst>
          </p:cNvPr>
          <p:cNvGrpSpPr/>
          <p:nvPr/>
        </p:nvGrpSpPr>
        <p:grpSpPr>
          <a:xfrm>
            <a:off x="2153305" y="5772849"/>
            <a:ext cx="1550973" cy="677108"/>
            <a:chOff x="2153305" y="3604183"/>
            <a:chExt cx="1550973" cy="677108"/>
          </a:xfrm>
        </p:grpSpPr>
        <p:sp>
          <p:nvSpPr>
            <p:cNvPr id="54" name="四角形: 角を丸くする 53">
              <a:extLst>
                <a:ext uri="{FF2B5EF4-FFF2-40B4-BE49-F238E27FC236}">
                  <a16:creationId xmlns:a16="http://schemas.microsoft.com/office/drawing/2014/main" id="{8DE1AD21-D5D4-4A28-B704-E213CC62875D}"/>
                </a:ext>
              </a:extLst>
            </p:cNvPr>
            <p:cNvSpPr/>
            <p:nvPr/>
          </p:nvSpPr>
          <p:spPr>
            <a:xfrm>
              <a:off x="2383717" y="3755600"/>
              <a:ext cx="1100043" cy="48364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テキスト ボックス 54">
              <a:extLst>
                <a:ext uri="{FF2B5EF4-FFF2-40B4-BE49-F238E27FC236}">
                  <a16:creationId xmlns:a16="http://schemas.microsoft.com/office/drawing/2014/main" id="{15CD80C3-2B9B-4FE9-94CF-DACFE8E209E3}"/>
                </a:ext>
              </a:extLst>
            </p:cNvPr>
            <p:cNvSpPr txBox="1"/>
            <p:nvPr/>
          </p:nvSpPr>
          <p:spPr>
            <a:xfrm>
              <a:off x="2153305" y="3604183"/>
              <a:ext cx="1550973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ja-JP" sz="2800" b="1" dirty="0">
                  <a:solidFill>
                    <a:srgbClr val="005AAB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2</a:t>
              </a:r>
              <a:r>
                <a:rPr lang="ja-JP" altLang="en-US" sz="2800" b="1" dirty="0">
                  <a:solidFill>
                    <a:srgbClr val="005AAB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回目</a:t>
              </a:r>
              <a:endParaRPr lang="en-US" altLang="ja-JP" sz="2800" b="1" dirty="0">
                <a:solidFill>
                  <a:srgbClr val="005AAB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</p:txBody>
        </p:sp>
      </p:grp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91E7166F-315F-4FE2-B4A5-3A88761553A1}"/>
              </a:ext>
            </a:extLst>
          </p:cNvPr>
          <p:cNvSpPr txBox="1"/>
          <p:nvPr/>
        </p:nvSpPr>
        <p:spPr>
          <a:xfrm>
            <a:off x="2424887" y="6473888"/>
            <a:ext cx="3966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生後</a:t>
            </a:r>
            <a:r>
              <a:rPr lang="en-US" altLang="ja-JP" sz="9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6</a:t>
            </a:r>
            <a:r>
              <a:rPr lang="ja-JP" altLang="en-US" sz="9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か月～</a:t>
            </a:r>
            <a:r>
              <a:rPr lang="en-US" altLang="ja-JP" sz="9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13</a:t>
            </a:r>
            <a:r>
              <a:rPr lang="ja-JP" altLang="en-US" sz="9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歳未満の方は、</a:t>
            </a:r>
            <a:r>
              <a:rPr lang="en-US" altLang="ja-JP" sz="9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2</a:t>
            </a:r>
            <a:r>
              <a:rPr lang="ja-JP" altLang="en-US" sz="9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回接種となります。</a:t>
            </a:r>
            <a:endParaRPr lang="en-US" altLang="ja-JP" sz="90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en-US" altLang="ja-JP" sz="9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※2</a:t>
            </a:r>
            <a:r>
              <a:rPr lang="ja-JP" altLang="en-US" sz="9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回目は、</a:t>
            </a:r>
            <a:r>
              <a:rPr lang="en-US" altLang="ja-JP" sz="9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1</a:t>
            </a:r>
            <a:r>
              <a:rPr lang="ja-JP" altLang="en-US" sz="9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回目接種日より</a:t>
            </a:r>
            <a:r>
              <a:rPr lang="en-US" altLang="ja-JP" sz="9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2</a:t>
            </a:r>
            <a:r>
              <a:rPr lang="ja-JP" altLang="en-US" sz="9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～</a:t>
            </a:r>
            <a:r>
              <a:rPr lang="en-US" altLang="ja-JP" sz="9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4</a:t>
            </a:r>
            <a:r>
              <a:rPr lang="ja-JP" altLang="en-US" sz="9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週間あけての接種となります。</a:t>
            </a:r>
            <a:endParaRPr lang="en-US" altLang="ja-JP" sz="90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A9F735E5-E67D-4D62-9FF0-E0C563FB6C10}"/>
              </a:ext>
            </a:extLst>
          </p:cNvPr>
          <p:cNvSpPr txBox="1"/>
          <p:nvPr/>
        </p:nvSpPr>
        <p:spPr>
          <a:xfrm>
            <a:off x="1770920" y="7047882"/>
            <a:ext cx="3946671" cy="7963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050" b="1" dirty="0">
                <a:solidFill>
                  <a:srgbClr val="00A1EA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●</a:t>
            </a:r>
            <a:r>
              <a:rPr lang="ja-JP" altLang="en-US" sz="105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予約時には次のことをお伝え下さい</a:t>
            </a:r>
            <a:endParaRPr lang="en-US" altLang="ja-JP" sz="105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05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　①接種される方のお名前　②接種される方の年齢</a:t>
            </a:r>
            <a:endParaRPr lang="en-US" altLang="ja-JP" sz="105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05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　③お住まいの市町村　④電話番号　⑤接種希望日</a:t>
            </a:r>
            <a:endParaRPr lang="en-US" altLang="ja-JP" sz="105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78E87930-A50A-4138-BA7A-333C8E5502D6}"/>
              </a:ext>
            </a:extLst>
          </p:cNvPr>
          <p:cNvSpPr txBox="1"/>
          <p:nvPr/>
        </p:nvSpPr>
        <p:spPr>
          <a:xfrm>
            <a:off x="1770920" y="7862412"/>
            <a:ext cx="394667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050" b="1" dirty="0">
                <a:solidFill>
                  <a:srgbClr val="00A1EA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●</a:t>
            </a:r>
            <a:r>
              <a:rPr lang="ja-JP" altLang="en-US" sz="105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インフルエンザワクチンの数に限りがございますので、</a:t>
            </a:r>
            <a:endParaRPr lang="en-US" altLang="ja-JP" sz="105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05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　予定数に達した時点で予約を打ち切らせて頂きます。</a:t>
            </a:r>
            <a:endParaRPr lang="en-US" altLang="ja-JP" sz="105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5A39F6F8-3750-411C-B063-1558662F2E6B}"/>
              </a:ext>
            </a:extLst>
          </p:cNvPr>
          <p:cNvSpPr txBox="1"/>
          <p:nvPr/>
        </p:nvSpPr>
        <p:spPr>
          <a:xfrm>
            <a:off x="1770920" y="8474231"/>
            <a:ext cx="394667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050" b="1" dirty="0">
                <a:solidFill>
                  <a:srgbClr val="00A1EA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●</a:t>
            </a:r>
            <a:r>
              <a:rPr lang="ja-JP" altLang="en-US" sz="105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体調不良などで接種予防日にお越しになれない場合などは</a:t>
            </a:r>
            <a:endParaRPr lang="en-US" altLang="ja-JP" sz="105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05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　必ずキャンセルのご連絡を、お願いいたします。</a:t>
            </a:r>
            <a:endParaRPr lang="en-US" altLang="ja-JP" sz="105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A2A328E0-EEFF-40FF-8AED-1E81F363B11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6545" y="7548944"/>
            <a:ext cx="1194818" cy="2883414"/>
          </a:xfrm>
          <a:prstGeom prst="rect">
            <a:avLst/>
          </a:prstGeom>
        </p:spPr>
      </p:pic>
      <p:pic>
        <p:nvPicPr>
          <p:cNvPr id="21" name="図 20">
            <a:extLst>
              <a:ext uri="{FF2B5EF4-FFF2-40B4-BE49-F238E27FC236}">
                <a16:creationId xmlns:a16="http://schemas.microsoft.com/office/drawing/2014/main" id="{7F705E24-1401-4144-BDDE-8416C36D91F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179" y="7746497"/>
            <a:ext cx="1304547" cy="2694437"/>
          </a:xfrm>
          <a:prstGeom prst="rect">
            <a:avLst/>
          </a:prstGeom>
        </p:spPr>
      </p:pic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EFEF97E7-86DA-42CA-AEFA-C94D2038749F}"/>
              </a:ext>
            </a:extLst>
          </p:cNvPr>
          <p:cNvSpPr txBox="1"/>
          <p:nvPr/>
        </p:nvSpPr>
        <p:spPr>
          <a:xfrm>
            <a:off x="1372585" y="9801814"/>
            <a:ext cx="265674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100" b="1" kern="1400">
                <a:solidFill>
                  <a:schemeClr val="bg1"/>
                </a:solidFill>
                <a:latin typeface="+mn-ea"/>
              </a:rPr>
              <a:t>サンプルの病院名</a:t>
            </a:r>
            <a:endParaRPr kumimoji="1" lang="ja-JP" altLang="en-US" sz="2100" b="1" kern="1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F6A3DD5E-BE99-4738-BEA8-13DFE2F00696}"/>
              </a:ext>
            </a:extLst>
          </p:cNvPr>
          <p:cNvSpPr txBox="1"/>
          <p:nvPr/>
        </p:nvSpPr>
        <p:spPr>
          <a:xfrm>
            <a:off x="3838639" y="9624048"/>
            <a:ext cx="2704486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ja-JP" altLang="en-US" sz="1100" b="1" dirty="0">
                <a:solidFill>
                  <a:schemeClr val="bg1"/>
                </a:solidFill>
                <a:latin typeface="+mn-ea"/>
              </a:rPr>
              <a:t>診療時間</a:t>
            </a:r>
            <a:endParaRPr kumimoji="1" lang="en-US" altLang="ja-JP" sz="1100" b="1" dirty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20000"/>
              </a:lnSpc>
            </a:pPr>
            <a:r>
              <a:rPr kumimoji="1" lang="en-US" altLang="ja-JP" sz="1100" b="1" dirty="0">
                <a:solidFill>
                  <a:schemeClr val="bg1"/>
                </a:solidFill>
                <a:latin typeface="+mn-ea"/>
              </a:rPr>
              <a:t>【</a:t>
            </a:r>
            <a:r>
              <a:rPr kumimoji="1" lang="ja-JP" altLang="en-US" sz="1100" b="1" dirty="0">
                <a:solidFill>
                  <a:schemeClr val="bg1"/>
                </a:solidFill>
                <a:latin typeface="+mn-ea"/>
              </a:rPr>
              <a:t>〇・〇・〇</a:t>
            </a:r>
            <a:r>
              <a:rPr kumimoji="1" lang="en-US" altLang="ja-JP" sz="1100" b="1" dirty="0">
                <a:solidFill>
                  <a:schemeClr val="bg1"/>
                </a:solidFill>
                <a:latin typeface="+mn-ea"/>
              </a:rPr>
              <a:t>】00:00</a:t>
            </a:r>
            <a:r>
              <a:rPr kumimoji="1" lang="ja-JP" altLang="en-US" sz="1100" b="1" dirty="0">
                <a:solidFill>
                  <a:schemeClr val="bg1"/>
                </a:solidFill>
                <a:latin typeface="+mn-ea"/>
              </a:rPr>
              <a:t>～</a:t>
            </a:r>
            <a:r>
              <a:rPr kumimoji="1" lang="en-US" altLang="ja-JP" sz="1100" b="1" dirty="0">
                <a:solidFill>
                  <a:schemeClr val="bg1"/>
                </a:solidFill>
                <a:latin typeface="+mn-ea"/>
              </a:rPr>
              <a:t> 00:00</a:t>
            </a:r>
          </a:p>
          <a:p>
            <a:pPr>
              <a:lnSpc>
                <a:spcPct val="120000"/>
              </a:lnSpc>
            </a:pPr>
            <a:r>
              <a:rPr kumimoji="1" lang="en-US" altLang="ja-JP" sz="1100" b="1" dirty="0">
                <a:solidFill>
                  <a:schemeClr val="bg1"/>
                </a:solidFill>
                <a:latin typeface="+mn-ea"/>
              </a:rPr>
              <a:t>【</a:t>
            </a:r>
            <a:r>
              <a:rPr kumimoji="1" lang="ja-JP" altLang="en-US" sz="1100" b="1" dirty="0">
                <a:solidFill>
                  <a:schemeClr val="bg1"/>
                </a:solidFill>
                <a:latin typeface="+mn-ea"/>
              </a:rPr>
              <a:t>〇</a:t>
            </a:r>
            <a:r>
              <a:rPr kumimoji="1" lang="en-US" altLang="ja-JP" sz="1100" b="1" dirty="0">
                <a:solidFill>
                  <a:schemeClr val="bg1"/>
                </a:solidFill>
                <a:latin typeface="+mn-ea"/>
              </a:rPr>
              <a:t>】00:00</a:t>
            </a:r>
            <a:r>
              <a:rPr kumimoji="1" lang="ja-JP" altLang="en-US" sz="1100" b="1" dirty="0">
                <a:solidFill>
                  <a:schemeClr val="bg1"/>
                </a:solidFill>
                <a:latin typeface="+mn-ea"/>
              </a:rPr>
              <a:t>～</a:t>
            </a:r>
            <a:r>
              <a:rPr kumimoji="1" lang="en-US" altLang="ja-JP" sz="1100" b="1" dirty="0">
                <a:solidFill>
                  <a:schemeClr val="bg1"/>
                </a:solidFill>
                <a:latin typeface="+mn-ea"/>
              </a:rPr>
              <a:t> 00:00</a:t>
            </a:r>
          </a:p>
          <a:p>
            <a:pPr>
              <a:lnSpc>
                <a:spcPct val="120000"/>
              </a:lnSpc>
            </a:pPr>
            <a:r>
              <a:rPr kumimoji="1" lang="ja-JP" altLang="en-US" sz="1100" b="1" dirty="0">
                <a:solidFill>
                  <a:schemeClr val="bg1"/>
                </a:solidFill>
                <a:latin typeface="+mn-ea"/>
              </a:rPr>
              <a:t>〒</a:t>
            </a:r>
            <a:r>
              <a:rPr kumimoji="1" lang="en-US" altLang="ja-JP" sz="1100" b="1" dirty="0">
                <a:solidFill>
                  <a:schemeClr val="bg1"/>
                </a:solidFill>
                <a:latin typeface="+mn-ea"/>
              </a:rPr>
              <a:t>000-0000 </a:t>
            </a:r>
            <a:r>
              <a:rPr kumimoji="1" lang="ja-JP" altLang="en-US" sz="1100" b="1" dirty="0">
                <a:solidFill>
                  <a:schemeClr val="bg1"/>
                </a:solidFill>
                <a:latin typeface="+mn-ea"/>
              </a:rPr>
              <a:t>〇〇市〇〇区〇〇　</a:t>
            </a:r>
            <a:endParaRPr kumimoji="1" lang="en-US" altLang="ja-JP" sz="11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897BBE8A-198E-4194-B5DA-04593F0205E4}"/>
              </a:ext>
            </a:extLst>
          </p:cNvPr>
          <p:cNvSpPr txBox="1"/>
          <p:nvPr/>
        </p:nvSpPr>
        <p:spPr>
          <a:xfrm>
            <a:off x="1372585" y="10112731"/>
            <a:ext cx="2817038" cy="405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en-US" altLang="ja-JP" b="1" dirty="0">
                <a:solidFill>
                  <a:srgbClr val="F28200"/>
                </a:solidFill>
                <a:latin typeface="+mn-ea"/>
              </a:rPr>
              <a:t>TEL:0120-000-0000</a:t>
            </a:r>
            <a:endParaRPr kumimoji="1" lang="en-US" altLang="ja-JP" sz="1100" b="1" dirty="0">
              <a:solidFill>
                <a:srgbClr val="F28200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904011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図 21">
            <a:extLst>
              <a:ext uri="{FF2B5EF4-FFF2-40B4-BE49-F238E27FC236}">
                <a16:creationId xmlns:a16="http://schemas.microsoft.com/office/drawing/2014/main" id="{61CC3F89-1F75-4E7D-BAE7-D7A3E06817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126" y="687617"/>
            <a:ext cx="7141479" cy="1856236"/>
          </a:xfrm>
          <a:prstGeom prst="rect">
            <a:avLst/>
          </a:prstGeom>
        </p:spPr>
      </p:pic>
      <p:pic>
        <p:nvPicPr>
          <p:cNvPr id="23" name="図 22">
            <a:extLst>
              <a:ext uri="{FF2B5EF4-FFF2-40B4-BE49-F238E27FC236}">
                <a16:creationId xmlns:a16="http://schemas.microsoft.com/office/drawing/2014/main" id="{5473D5BE-7642-4E91-9BDB-29463159C7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022" y="2360010"/>
            <a:ext cx="7211583" cy="1450851"/>
          </a:xfrm>
          <a:prstGeom prst="rect">
            <a:avLst/>
          </a:prstGeom>
        </p:spPr>
      </p:pic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AB6BE029-4BB0-42F1-9C64-9163C372D391}"/>
              </a:ext>
            </a:extLst>
          </p:cNvPr>
          <p:cNvSpPr txBox="1"/>
          <p:nvPr/>
        </p:nvSpPr>
        <p:spPr>
          <a:xfrm rot="383365">
            <a:off x="634126" y="2587894"/>
            <a:ext cx="2333459" cy="45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en-US" altLang="ja-JP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kumimoji="1" lang="ja-JP" altLang="en-US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接種開始日</a:t>
            </a:r>
            <a:r>
              <a:rPr kumimoji="1" lang="en-US" altLang="ja-JP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kumimoji="1" lang="ja-JP" altLang="en-US" b="1" kern="14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52640EA9-ECB8-43C2-B9F5-576AC17CAD59}"/>
              </a:ext>
            </a:extLst>
          </p:cNvPr>
          <p:cNvSpPr txBox="1"/>
          <p:nvPr/>
        </p:nvSpPr>
        <p:spPr>
          <a:xfrm rot="383365">
            <a:off x="2372706" y="2657748"/>
            <a:ext cx="3606629" cy="770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en-US" altLang="ja-JP" sz="3600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kumimoji="1" lang="ja-JP" altLang="en-US" sz="2800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kumimoji="1" lang="en-US" altLang="ja-JP" sz="3600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kumimoji="1" lang="ja-JP" altLang="en-US" sz="2800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2800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kumimoji="1" lang="ja-JP" altLang="en-US" sz="2800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□</a:t>
            </a:r>
            <a:r>
              <a:rPr kumimoji="1" lang="en-US" altLang="ja-JP" sz="2800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kumimoji="1" lang="ja-JP" altLang="en-US" sz="2800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</a:p>
        </p:txBody>
      </p:sp>
      <p:sp>
        <p:nvSpPr>
          <p:cNvPr id="26" name="楕円 25">
            <a:extLst>
              <a:ext uri="{FF2B5EF4-FFF2-40B4-BE49-F238E27FC236}">
                <a16:creationId xmlns:a16="http://schemas.microsoft.com/office/drawing/2014/main" id="{04319FFC-E14F-4222-AA89-4504DF62482B}"/>
              </a:ext>
            </a:extLst>
          </p:cNvPr>
          <p:cNvSpPr/>
          <p:nvPr/>
        </p:nvSpPr>
        <p:spPr>
          <a:xfrm rot="420866">
            <a:off x="5803547" y="2995664"/>
            <a:ext cx="1061933" cy="53684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301A9E94-F8F2-4777-B672-121D6965AB39}"/>
              </a:ext>
            </a:extLst>
          </p:cNvPr>
          <p:cNvSpPr txBox="1"/>
          <p:nvPr/>
        </p:nvSpPr>
        <p:spPr>
          <a:xfrm rot="307804">
            <a:off x="5398951" y="2934691"/>
            <a:ext cx="1913089" cy="5935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2400" b="1" dirty="0">
                <a:solidFill>
                  <a:srgbClr val="E4011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要予約</a:t>
            </a:r>
            <a:endParaRPr lang="en-US" altLang="ja-JP" sz="2400" b="1" dirty="0">
              <a:solidFill>
                <a:srgbClr val="E4011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28" name="図 27">
            <a:extLst>
              <a:ext uri="{FF2B5EF4-FFF2-40B4-BE49-F238E27FC236}">
                <a16:creationId xmlns:a16="http://schemas.microsoft.com/office/drawing/2014/main" id="{7E258BB0-2834-4661-B46C-CAD1740D663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241" y="3414615"/>
            <a:ext cx="1368555" cy="1405131"/>
          </a:xfrm>
          <a:prstGeom prst="rect">
            <a:avLst/>
          </a:prstGeom>
        </p:spPr>
      </p:pic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C2971F41-0EEB-417D-ABB8-9EFC10512BE7}"/>
              </a:ext>
            </a:extLst>
          </p:cNvPr>
          <p:cNvSpPr txBox="1"/>
          <p:nvPr/>
        </p:nvSpPr>
        <p:spPr>
          <a:xfrm>
            <a:off x="790033" y="3500169"/>
            <a:ext cx="1550973" cy="844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36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大人</a:t>
            </a:r>
            <a:endParaRPr lang="en-US" altLang="ja-JP" sz="3600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186016A4-9B5C-4014-8B75-752E0B6C615E}"/>
              </a:ext>
            </a:extLst>
          </p:cNvPr>
          <p:cNvSpPr txBox="1"/>
          <p:nvPr/>
        </p:nvSpPr>
        <p:spPr>
          <a:xfrm>
            <a:off x="1013638" y="4185219"/>
            <a:ext cx="143542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14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13</a:t>
            </a:r>
            <a:r>
              <a:rPr lang="ja-JP" altLang="en-US" sz="14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歳以上～</a:t>
            </a:r>
            <a:endParaRPr lang="en-US" altLang="ja-JP" sz="140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32" name="図 31">
            <a:extLst>
              <a:ext uri="{FF2B5EF4-FFF2-40B4-BE49-F238E27FC236}">
                <a16:creationId xmlns:a16="http://schemas.microsoft.com/office/drawing/2014/main" id="{D7322163-3478-4884-833C-48B80BD89DE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241" y="5188421"/>
            <a:ext cx="1368555" cy="1405131"/>
          </a:xfrm>
          <a:prstGeom prst="rect">
            <a:avLst/>
          </a:prstGeom>
        </p:spPr>
      </p:pic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67999E47-453E-4E04-9781-8CD2FA92188B}"/>
              </a:ext>
            </a:extLst>
          </p:cNvPr>
          <p:cNvSpPr txBox="1"/>
          <p:nvPr/>
        </p:nvSpPr>
        <p:spPr>
          <a:xfrm>
            <a:off x="790033" y="5180099"/>
            <a:ext cx="1550973" cy="844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36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小人</a:t>
            </a:r>
            <a:endParaRPr lang="en-US" altLang="ja-JP" sz="3600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DF73325B-DF58-43AE-B009-3FC149F334D3}"/>
              </a:ext>
            </a:extLst>
          </p:cNvPr>
          <p:cNvSpPr txBox="1"/>
          <p:nvPr/>
        </p:nvSpPr>
        <p:spPr>
          <a:xfrm>
            <a:off x="1013638" y="5890549"/>
            <a:ext cx="14354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生後</a:t>
            </a:r>
            <a:r>
              <a:rPr lang="en-US" altLang="ja-JP" sz="14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6</a:t>
            </a:r>
            <a:r>
              <a:rPr lang="ja-JP" altLang="en-US" sz="14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か月～</a:t>
            </a:r>
            <a:endParaRPr lang="en-US" altLang="ja-JP" sz="140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14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14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13</a:t>
            </a:r>
            <a:r>
              <a:rPr lang="ja-JP" altLang="en-US" sz="14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歳未満</a:t>
            </a:r>
            <a:endParaRPr lang="en-US" altLang="ja-JP" sz="140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95FB2AE3-AA5B-4620-92F3-E7E74322B3EF}"/>
              </a:ext>
            </a:extLst>
          </p:cNvPr>
          <p:cNvGrpSpPr/>
          <p:nvPr/>
        </p:nvGrpSpPr>
        <p:grpSpPr>
          <a:xfrm>
            <a:off x="2153305" y="3604183"/>
            <a:ext cx="1550973" cy="677108"/>
            <a:chOff x="2153305" y="3604183"/>
            <a:chExt cx="1550973" cy="677108"/>
          </a:xfrm>
        </p:grpSpPr>
        <p:sp>
          <p:nvSpPr>
            <p:cNvPr id="40" name="四角形: 角を丸くする 39">
              <a:extLst>
                <a:ext uri="{FF2B5EF4-FFF2-40B4-BE49-F238E27FC236}">
                  <a16:creationId xmlns:a16="http://schemas.microsoft.com/office/drawing/2014/main" id="{1176AAFF-6C8D-46AD-B768-C37668D66FD0}"/>
                </a:ext>
              </a:extLst>
            </p:cNvPr>
            <p:cNvSpPr/>
            <p:nvPr/>
          </p:nvSpPr>
          <p:spPr>
            <a:xfrm>
              <a:off x="2383717" y="3755600"/>
              <a:ext cx="1100043" cy="48364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テキスト ボックス 40">
              <a:extLst>
                <a:ext uri="{FF2B5EF4-FFF2-40B4-BE49-F238E27FC236}">
                  <a16:creationId xmlns:a16="http://schemas.microsoft.com/office/drawing/2014/main" id="{878DC362-F3B8-4E64-B612-5123ED14884F}"/>
                </a:ext>
              </a:extLst>
            </p:cNvPr>
            <p:cNvSpPr txBox="1"/>
            <p:nvPr/>
          </p:nvSpPr>
          <p:spPr>
            <a:xfrm>
              <a:off x="2153305" y="3604183"/>
              <a:ext cx="1550973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ja-JP" altLang="en-US" sz="2800" b="1" dirty="0">
                  <a:solidFill>
                    <a:srgbClr val="005AAB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初 回</a:t>
              </a:r>
              <a:endParaRPr lang="en-US" altLang="ja-JP" sz="2800" b="1" dirty="0">
                <a:solidFill>
                  <a:srgbClr val="005AAB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</p:txBody>
        </p:sp>
      </p:grp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596CFC27-0E2F-4244-9A50-149CCD6C4599}"/>
              </a:ext>
            </a:extLst>
          </p:cNvPr>
          <p:cNvSpPr txBox="1"/>
          <p:nvPr/>
        </p:nvSpPr>
        <p:spPr>
          <a:xfrm>
            <a:off x="3374786" y="3309018"/>
            <a:ext cx="3259168" cy="12201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sz="5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0,000</a:t>
            </a:r>
            <a:r>
              <a:rPr lang="ja-JP" alt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円</a:t>
            </a:r>
            <a:endParaRPr lang="en-US" altLang="ja-JP" sz="5400" b="1" dirty="0">
              <a:solidFill>
                <a:schemeClr val="tx1">
                  <a:lumMod val="95000"/>
                  <a:lumOff val="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DF48472F-3E06-4EF0-9B9D-0922F45DECBF}"/>
              </a:ext>
            </a:extLst>
          </p:cNvPr>
          <p:cNvSpPr txBox="1"/>
          <p:nvPr/>
        </p:nvSpPr>
        <p:spPr>
          <a:xfrm>
            <a:off x="2424888" y="4377759"/>
            <a:ext cx="48064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8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65</a:t>
            </a:r>
            <a:r>
              <a:rPr lang="ja-JP" altLang="en-US" sz="8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歳以上の方は、お住まいの市町村より公費の女性がうけられます。</a:t>
            </a:r>
            <a:endParaRPr lang="en-US" altLang="ja-JP" sz="80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en-US" altLang="ja-JP" sz="8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※</a:t>
            </a:r>
            <a:r>
              <a:rPr lang="ja-JP" altLang="en-US" sz="8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公費の助成額は市町村ごとに異なります。お手元に届いている予診票をご確認下さい。</a:t>
            </a:r>
            <a:endParaRPr lang="en-US" altLang="ja-JP" sz="80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58C247BE-C382-4E5D-A082-9B8A9A297164}"/>
              </a:ext>
            </a:extLst>
          </p:cNvPr>
          <p:cNvGrpSpPr/>
          <p:nvPr/>
        </p:nvGrpSpPr>
        <p:grpSpPr>
          <a:xfrm>
            <a:off x="2153305" y="5071033"/>
            <a:ext cx="1550973" cy="677108"/>
            <a:chOff x="2153305" y="3604183"/>
            <a:chExt cx="1550973" cy="677108"/>
          </a:xfrm>
        </p:grpSpPr>
        <p:sp>
          <p:nvSpPr>
            <p:cNvPr id="45" name="四角形: 角を丸くする 44">
              <a:extLst>
                <a:ext uri="{FF2B5EF4-FFF2-40B4-BE49-F238E27FC236}">
                  <a16:creationId xmlns:a16="http://schemas.microsoft.com/office/drawing/2014/main" id="{FF6AEAF5-778B-4601-9EA1-4A063B5D6571}"/>
                </a:ext>
              </a:extLst>
            </p:cNvPr>
            <p:cNvSpPr/>
            <p:nvPr/>
          </p:nvSpPr>
          <p:spPr>
            <a:xfrm>
              <a:off x="2383717" y="3755600"/>
              <a:ext cx="1100043" cy="48364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テキスト ボックス 45">
              <a:extLst>
                <a:ext uri="{FF2B5EF4-FFF2-40B4-BE49-F238E27FC236}">
                  <a16:creationId xmlns:a16="http://schemas.microsoft.com/office/drawing/2014/main" id="{A4FFA59C-CCD7-46A6-9A3E-1AC94E3D7B66}"/>
                </a:ext>
              </a:extLst>
            </p:cNvPr>
            <p:cNvSpPr txBox="1"/>
            <p:nvPr/>
          </p:nvSpPr>
          <p:spPr>
            <a:xfrm>
              <a:off x="2153305" y="3604183"/>
              <a:ext cx="1550973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ja-JP" altLang="en-US" sz="2800" b="1" dirty="0">
                  <a:solidFill>
                    <a:srgbClr val="005AAB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初 回</a:t>
              </a:r>
              <a:endParaRPr lang="en-US" altLang="ja-JP" sz="2800" b="1" dirty="0">
                <a:solidFill>
                  <a:srgbClr val="005AAB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</p:txBody>
        </p:sp>
      </p:grp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60D0C619-C7F2-4CFB-93F4-49E217FFB50D}"/>
              </a:ext>
            </a:extLst>
          </p:cNvPr>
          <p:cNvSpPr txBox="1"/>
          <p:nvPr/>
        </p:nvSpPr>
        <p:spPr>
          <a:xfrm>
            <a:off x="3374786" y="4718718"/>
            <a:ext cx="3259168" cy="12201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sz="5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0,000</a:t>
            </a:r>
            <a:r>
              <a:rPr lang="ja-JP" alt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円</a:t>
            </a:r>
            <a:endParaRPr lang="en-US" altLang="ja-JP" sz="5400" b="1" dirty="0">
              <a:solidFill>
                <a:schemeClr val="tx1">
                  <a:lumMod val="95000"/>
                  <a:lumOff val="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221CBBA6-74A1-439D-852F-E9D97D14AA23}"/>
              </a:ext>
            </a:extLst>
          </p:cNvPr>
          <p:cNvSpPr txBox="1"/>
          <p:nvPr/>
        </p:nvSpPr>
        <p:spPr>
          <a:xfrm>
            <a:off x="3374786" y="5394993"/>
            <a:ext cx="3259168" cy="12201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sz="5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0,000</a:t>
            </a:r>
            <a:r>
              <a:rPr lang="ja-JP" altLang="en-US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円</a:t>
            </a:r>
            <a:endParaRPr lang="en-US" altLang="ja-JP" sz="5400" b="1" dirty="0">
              <a:solidFill>
                <a:schemeClr val="tx1">
                  <a:lumMod val="95000"/>
                  <a:lumOff val="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4701B5D9-809E-430C-A9F8-2BFEB0ED6A32}"/>
              </a:ext>
            </a:extLst>
          </p:cNvPr>
          <p:cNvGrpSpPr/>
          <p:nvPr/>
        </p:nvGrpSpPr>
        <p:grpSpPr>
          <a:xfrm>
            <a:off x="2153305" y="5772849"/>
            <a:ext cx="1550973" cy="677108"/>
            <a:chOff x="2153305" y="3604183"/>
            <a:chExt cx="1550973" cy="677108"/>
          </a:xfrm>
        </p:grpSpPr>
        <p:sp>
          <p:nvSpPr>
            <p:cNvPr id="50" name="四角形: 角を丸くする 49">
              <a:extLst>
                <a:ext uri="{FF2B5EF4-FFF2-40B4-BE49-F238E27FC236}">
                  <a16:creationId xmlns:a16="http://schemas.microsoft.com/office/drawing/2014/main" id="{0A9179C8-0C05-48EA-9537-A89C9EBE834D}"/>
                </a:ext>
              </a:extLst>
            </p:cNvPr>
            <p:cNvSpPr/>
            <p:nvPr/>
          </p:nvSpPr>
          <p:spPr>
            <a:xfrm>
              <a:off x="2383717" y="3755600"/>
              <a:ext cx="1100043" cy="48364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テキスト ボックス 50">
              <a:extLst>
                <a:ext uri="{FF2B5EF4-FFF2-40B4-BE49-F238E27FC236}">
                  <a16:creationId xmlns:a16="http://schemas.microsoft.com/office/drawing/2014/main" id="{72290148-7A8A-4887-862A-86C9497F5ED9}"/>
                </a:ext>
              </a:extLst>
            </p:cNvPr>
            <p:cNvSpPr txBox="1"/>
            <p:nvPr/>
          </p:nvSpPr>
          <p:spPr>
            <a:xfrm>
              <a:off x="2153305" y="3604183"/>
              <a:ext cx="1550973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ja-JP" sz="2800" b="1" dirty="0">
                  <a:solidFill>
                    <a:srgbClr val="005AAB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2</a:t>
              </a:r>
              <a:r>
                <a:rPr lang="ja-JP" altLang="en-US" sz="2800" b="1" dirty="0">
                  <a:solidFill>
                    <a:srgbClr val="005AAB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回目</a:t>
              </a:r>
              <a:endParaRPr lang="en-US" altLang="ja-JP" sz="2800" b="1" dirty="0">
                <a:solidFill>
                  <a:srgbClr val="005AAB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</p:txBody>
        </p:sp>
      </p:grp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652B055E-9EE3-43C3-A79F-0EE40DAD1D41}"/>
              </a:ext>
            </a:extLst>
          </p:cNvPr>
          <p:cNvSpPr txBox="1"/>
          <p:nvPr/>
        </p:nvSpPr>
        <p:spPr>
          <a:xfrm>
            <a:off x="2424887" y="6473888"/>
            <a:ext cx="3966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生後</a:t>
            </a:r>
            <a:r>
              <a:rPr lang="en-US" altLang="ja-JP" sz="9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6</a:t>
            </a:r>
            <a:r>
              <a:rPr lang="ja-JP" altLang="en-US" sz="9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か月～</a:t>
            </a:r>
            <a:r>
              <a:rPr lang="en-US" altLang="ja-JP" sz="9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13</a:t>
            </a:r>
            <a:r>
              <a:rPr lang="ja-JP" altLang="en-US" sz="9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歳未満の方は、</a:t>
            </a:r>
            <a:r>
              <a:rPr lang="en-US" altLang="ja-JP" sz="9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2</a:t>
            </a:r>
            <a:r>
              <a:rPr lang="ja-JP" altLang="en-US" sz="9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回接種となります。</a:t>
            </a:r>
            <a:endParaRPr lang="en-US" altLang="ja-JP" sz="90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en-US" altLang="ja-JP" sz="9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※2</a:t>
            </a:r>
            <a:r>
              <a:rPr lang="ja-JP" altLang="en-US" sz="9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回目は、</a:t>
            </a:r>
            <a:r>
              <a:rPr lang="en-US" altLang="ja-JP" sz="9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1</a:t>
            </a:r>
            <a:r>
              <a:rPr lang="ja-JP" altLang="en-US" sz="9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回目接種日より</a:t>
            </a:r>
            <a:r>
              <a:rPr lang="en-US" altLang="ja-JP" sz="9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2</a:t>
            </a:r>
            <a:r>
              <a:rPr lang="ja-JP" altLang="en-US" sz="9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～</a:t>
            </a:r>
            <a:r>
              <a:rPr lang="en-US" altLang="ja-JP" sz="9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4</a:t>
            </a:r>
            <a:r>
              <a:rPr lang="ja-JP" altLang="en-US" sz="9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週間あけての接種となります。</a:t>
            </a:r>
            <a:endParaRPr lang="en-US" altLang="ja-JP" sz="90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7CA90EC3-D794-47C2-BA68-BD031D0029D6}"/>
              </a:ext>
            </a:extLst>
          </p:cNvPr>
          <p:cNvSpPr txBox="1"/>
          <p:nvPr/>
        </p:nvSpPr>
        <p:spPr>
          <a:xfrm>
            <a:off x="1770920" y="7047882"/>
            <a:ext cx="3946671" cy="7963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050" b="1" dirty="0">
                <a:solidFill>
                  <a:srgbClr val="00A1EA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●</a:t>
            </a:r>
            <a:r>
              <a:rPr lang="ja-JP" altLang="en-US" sz="105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予約時には次のことをお伝え下さい</a:t>
            </a:r>
            <a:endParaRPr lang="en-US" altLang="ja-JP" sz="105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05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　①接種される方のお名前　②接種される方の年齢</a:t>
            </a:r>
            <a:endParaRPr lang="en-US" altLang="ja-JP" sz="105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05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　③お住まいの市町村　④電話番号　⑤接種希望日</a:t>
            </a:r>
            <a:endParaRPr lang="en-US" altLang="ja-JP" sz="105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E3027BA7-F054-4D01-8861-B5B32D6F36F6}"/>
              </a:ext>
            </a:extLst>
          </p:cNvPr>
          <p:cNvSpPr txBox="1"/>
          <p:nvPr/>
        </p:nvSpPr>
        <p:spPr>
          <a:xfrm>
            <a:off x="1770920" y="7862412"/>
            <a:ext cx="394667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050" b="1" dirty="0">
                <a:solidFill>
                  <a:srgbClr val="00A1EA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●</a:t>
            </a:r>
            <a:r>
              <a:rPr lang="ja-JP" altLang="en-US" sz="105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インフルエンザワクチンの数に限りがございますので、</a:t>
            </a:r>
            <a:endParaRPr lang="en-US" altLang="ja-JP" sz="105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05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　予定数に達した時点で予約を打ち切らせて頂きます。</a:t>
            </a:r>
            <a:endParaRPr lang="en-US" altLang="ja-JP" sz="105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579C1B1E-9691-4C44-8FA5-1C3BEFC140CB}"/>
              </a:ext>
            </a:extLst>
          </p:cNvPr>
          <p:cNvSpPr txBox="1"/>
          <p:nvPr/>
        </p:nvSpPr>
        <p:spPr>
          <a:xfrm>
            <a:off x="1770920" y="8474231"/>
            <a:ext cx="394667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050" b="1" dirty="0">
                <a:solidFill>
                  <a:srgbClr val="00A1EA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●</a:t>
            </a:r>
            <a:r>
              <a:rPr lang="ja-JP" altLang="en-US" sz="105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体調不良などで接種予防日にお越しになれない場合などは</a:t>
            </a:r>
            <a:endParaRPr lang="en-US" altLang="ja-JP" sz="105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05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　必ずキャンセルのご連絡を、お願いいたします。</a:t>
            </a:r>
            <a:endParaRPr lang="en-US" altLang="ja-JP" sz="105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56" name="図 55">
            <a:extLst>
              <a:ext uri="{FF2B5EF4-FFF2-40B4-BE49-F238E27FC236}">
                <a16:creationId xmlns:a16="http://schemas.microsoft.com/office/drawing/2014/main" id="{3CC1CCB3-E2AB-41FC-A7C9-1F3FA7A7F06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6545" y="7548944"/>
            <a:ext cx="1194818" cy="2883414"/>
          </a:xfrm>
          <a:prstGeom prst="rect">
            <a:avLst/>
          </a:prstGeom>
        </p:spPr>
      </p:pic>
      <p:pic>
        <p:nvPicPr>
          <p:cNvPr id="57" name="図 56">
            <a:extLst>
              <a:ext uri="{FF2B5EF4-FFF2-40B4-BE49-F238E27FC236}">
                <a16:creationId xmlns:a16="http://schemas.microsoft.com/office/drawing/2014/main" id="{F5E3EC46-D805-415E-8C39-C35BCEFB394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179" y="7746497"/>
            <a:ext cx="1304547" cy="2694437"/>
          </a:xfrm>
          <a:prstGeom prst="rect">
            <a:avLst/>
          </a:prstGeom>
        </p:spPr>
      </p:pic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6028E46B-C66E-4D5A-9082-923C23BBF06A}"/>
              </a:ext>
            </a:extLst>
          </p:cNvPr>
          <p:cNvSpPr txBox="1"/>
          <p:nvPr/>
        </p:nvSpPr>
        <p:spPr>
          <a:xfrm>
            <a:off x="1372585" y="9801814"/>
            <a:ext cx="265674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100" b="1" kern="1400">
                <a:solidFill>
                  <a:schemeClr val="bg1"/>
                </a:solidFill>
                <a:latin typeface="+mn-ea"/>
              </a:rPr>
              <a:t>サンプルの病院名</a:t>
            </a:r>
            <a:endParaRPr kumimoji="1" lang="ja-JP" altLang="en-US" sz="2100" b="1" kern="1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7E51DCC1-1108-4EC5-A0F8-DC81DA087E05}"/>
              </a:ext>
            </a:extLst>
          </p:cNvPr>
          <p:cNvSpPr txBox="1"/>
          <p:nvPr/>
        </p:nvSpPr>
        <p:spPr>
          <a:xfrm>
            <a:off x="3838639" y="9624048"/>
            <a:ext cx="2704486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ja-JP" altLang="en-US" sz="1100" b="1" dirty="0">
                <a:solidFill>
                  <a:schemeClr val="bg1"/>
                </a:solidFill>
                <a:latin typeface="+mn-ea"/>
              </a:rPr>
              <a:t>診療時間</a:t>
            </a:r>
            <a:endParaRPr kumimoji="1" lang="en-US" altLang="ja-JP" sz="1100" b="1" dirty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20000"/>
              </a:lnSpc>
            </a:pPr>
            <a:r>
              <a:rPr kumimoji="1" lang="en-US" altLang="ja-JP" sz="1100" b="1" dirty="0">
                <a:solidFill>
                  <a:schemeClr val="bg1"/>
                </a:solidFill>
                <a:latin typeface="+mn-ea"/>
              </a:rPr>
              <a:t>【</a:t>
            </a:r>
            <a:r>
              <a:rPr kumimoji="1" lang="ja-JP" altLang="en-US" sz="1100" b="1" dirty="0">
                <a:solidFill>
                  <a:schemeClr val="bg1"/>
                </a:solidFill>
                <a:latin typeface="+mn-ea"/>
              </a:rPr>
              <a:t>〇・〇・〇</a:t>
            </a:r>
            <a:r>
              <a:rPr kumimoji="1" lang="en-US" altLang="ja-JP" sz="1100" b="1" dirty="0">
                <a:solidFill>
                  <a:schemeClr val="bg1"/>
                </a:solidFill>
                <a:latin typeface="+mn-ea"/>
              </a:rPr>
              <a:t>】00:00</a:t>
            </a:r>
            <a:r>
              <a:rPr kumimoji="1" lang="ja-JP" altLang="en-US" sz="1100" b="1" dirty="0">
                <a:solidFill>
                  <a:schemeClr val="bg1"/>
                </a:solidFill>
                <a:latin typeface="+mn-ea"/>
              </a:rPr>
              <a:t>～</a:t>
            </a:r>
            <a:r>
              <a:rPr kumimoji="1" lang="en-US" altLang="ja-JP" sz="1100" b="1" dirty="0">
                <a:solidFill>
                  <a:schemeClr val="bg1"/>
                </a:solidFill>
                <a:latin typeface="+mn-ea"/>
              </a:rPr>
              <a:t> 00:00</a:t>
            </a:r>
          </a:p>
          <a:p>
            <a:pPr>
              <a:lnSpc>
                <a:spcPct val="120000"/>
              </a:lnSpc>
            </a:pPr>
            <a:r>
              <a:rPr kumimoji="1" lang="en-US" altLang="ja-JP" sz="1100" b="1" dirty="0">
                <a:solidFill>
                  <a:schemeClr val="bg1"/>
                </a:solidFill>
                <a:latin typeface="+mn-ea"/>
              </a:rPr>
              <a:t>【</a:t>
            </a:r>
            <a:r>
              <a:rPr kumimoji="1" lang="ja-JP" altLang="en-US" sz="1100" b="1" dirty="0">
                <a:solidFill>
                  <a:schemeClr val="bg1"/>
                </a:solidFill>
                <a:latin typeface="+mn-ea"/>
              </a:rPr>
              <a:t>〇</a:t>
            </a:r>
            <a:r>
              <a:rPr kumimoji="1" lang="en-US" altLang="ja-JP" sz="1100" b="1" dirty="0">
                <a:solidFill>
                  <a:schemeClr val="bg1"/>
                </a:solidFill>
                <a:latin typeface="+mn-ea"/>
              </a:rPr>
              <a:t>】00:00</a:t>
            </a:r>
            <a:r>
              <a:rPr kumimoji="1" lang="ja-JP" altLang="en-US" sz="1100" b="1" dirty="0">
                <a:solidFill>
                  <a:schemeClr val="bg1"/>
                </a:solidFill>
                <a:latin typeface="+mn-ea"/>
              </a:rPr>
              <a:t>～</a:t>
            </a:r>
            <a:r>
              <a:rPr kumimoji="1" lang="en-US" altLang="ja-JP" sz="1100" b="1" dirty="0">
                <a:solidFill>
                  <a:schemeClr val="bg1"/>
                </a:solidFill>
                <a:latin typeface="+mn-ea"/>
              </a:rPr>
              <a:t> 00:00</a:t>
            </a:r>
          </a:p>
          <a:p>
            <a:pPr>
              <a:lnSpc>
                <a:spcPct val="120000"/>
              </a:lnSpc>
            </a:pPr>
            <a:r>
              <a:rPr kumimoji="1" lang="ja-JP" altLang="en-US" sz="1100" b="1" dirty="0">
                <a:solidFill>
                  <a:schemeClr val="bg1"/>
                </a:solidFill>
                <a:latin typeface="+mn-ea"/>
              </a:rPr>
              <a:t>〒</a:t>
            </a:r>
            <a:r>
              <a:rPr kumimoji="1" lang="en-US" altLang="ja-JP" sz="1100" b="1" dirty="0">
                <a:solidFill>
                  <a:schemeClr val="bg1"/>
                </a:solidFill>
                <a:latin typeface="+mn-ea"/>
              </a:rPr>
              <a:t>000-0000 </a:t>
            </a:r>
            <a:r>
              <a:rPr kumimoji="1" lang="ja-JP" altLang="en-US" sz="1100" b="1" dirty="0">
                <a:solidFill>
                  <a:schemeClr val="bg1"/>
                </a:solidFill>
                <a:latin typeface="+mn-ea"/>
              </a:rPr>
              <a:t>〇〇市〇〇区〇〇　</a:t>
            </a:r>
            <a:endParaRPr kumimoji="1" lang="en-US" altLang="ja-JP" sz="1100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BDFD0BCC-408A-4024-9C87-917140A8F931}"/>
              </a:ext>
            </a:extLst>
          </p:cNvPr>
          <p:cNvSpPr txBox="1"/>
          <p:nvPr/>
        </p:nvSpPr>
        <p:spPr>
          <a:xfrm>
            <a:off x="1372585" y="10112731"/>
            <a:ext cx="2817038" cy="405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en-US" altLang="ja-JP" b="1" dirty="0">
                <a:solidFill>
                  <a:srgbClr val="F28200"/>
                </a:solidFill>
                <a:latin typeface="+mn-ea"/>
              </a:rPr>
              <a:t>TEL:0120-000-0000</a:t>
            </a:r>
            <a:endParaRPr kumimoji="1" lang="en-US" altLang="ja-JP" sz="1100" b="1" dirty="0">
              <a:solidFill>
                <a:srgbClr val="F28200"/>
              </a:solidFill>
              <a:latin typeface="+mn-ea"/>
            </a:endParaRPr>
          </a:p>
        </p:txBody>
      </p:sp>
      <p:sp>
        <p:nvSpPr>
          <p:cNvPr id="67" name="正方形/長方形 66">
            <a:extLst>
              <a:ext uri="{FF2B5EF4-FFF2-40B4-BE49-F238E27FC236}">
                <a16:creationId xmlns:a16="http://schemas.microsoft.com/office/drawing/2014/main" id="{131D1AD0-FCA7-493C-98C4-B988BE4B5D5F}"/>
              </a:ext>
            </a:extLst>
          </p:cNvPr>
          <p:cNvSpPr/>
          <p:nvPr/>
        </p:nvSpPr>
        <p:spPr>
          <a:xfrm rot="10800000">
            <a:off x="0" y="793"/>
            <a:ext cx="7559675" cy="10691813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+mn-ea"/>
            </a:endParaRPr>
          </a:p>
        </p:txBody>
      </p:sp>
      <p:sp>
        <p:nvSpPr>
          <p:cNvPr id="68" name="正方形/長方形 67">
            <a:extLst>
              <a:ext uri="{FF2B5EF4-FFF2-40B4-BE49-F238E27FC236}">
                <a16:creationId xmlns:a16="http://schemas.microsoft.com/office/drawing/2014/main" id="{CF7BF6E0-4ACF-4D57-999A-57CA2E542CA7}"/>
              </a:ext>
            </a:extLst>
          </p:cNvPr>
          <p:cNvSpPr/>
          <p:nvPr/>
        </p:nvSpPr>
        <p:spPr>
          <a:xfrm>
            <a:off x="1488654" y="9566447"/>
            <a:ext cx="4547891" cy="93230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69" name="正方形/長方形 68">
            <a:extLst>
              <a:ext uri="{FF2B5EF4-FFF2-40B4-BE49-F238E27FC236}">
                <a16:creationId xmlns:a16="http://schemas.microsoft.com/office/drawing/2014/main" id="{28544181-BFE8-4924-9F00-CED092537658}"/>
              </a:ext>
            </a:extLst>
          </p:cNvPr>
          <p:cNvSpPr/>
          <p:nvPr/>
        </p:nvSpPr>
        <p:spPr>
          <a:xfrm>
            <a:off x="316710" y="556972"/>
            <a:ext cx="6914653" cy="1884329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600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70" name="正方形/長方形 69">
            <a:extLst>
              <a:ext uri="{FF2B5EF4-FFF2-40B4-BE49-F238E27FC236}">
                <a16:creationId xmlns:a16="http://schemas.microsoft.com/office/drawing/2014/main" id="{703323D6-D911-4326-99E3-97AA33879624}"/>
              </a:ext>
            </a:extLst>
          </p:cNvPr>
          <p:cNvSpPr/>
          <p:nvPr/>
        </p:nvSpPr>
        <p:spPr>
          <a:xfrm>
            <a:off x="323581" y="2598988"/>
            <a:ext cx="6907782" cy="622661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600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71" name="正方形/長方形 70">
            <a:extLst>
              <a:ext uri="{FF2B5EF4-FFF2-40B4-BE49-F238E27FC236}">
                <a16:creationId xmlns:a16="http://schemas.microsoft.com/office/drawing/2014/main" id="{EE86DED9-BDC5-4B45-998C-C1541D87DAD9}"/>
              </a:ext>
            </a:extLst>
          </p:cNvPr>
          <p:cNvSpPr/>
          <p:nvPr/>
        </p:nvSpPr>
        <p:spPr>
          <a:xfrm>
            <a:off x="6097163" y="7473721"/>
            <a:ext cx="1134200" cy="3025033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イラストを入れることができます</a:t>
            </a:r>
          </a:p>
        </p:txBody>
      </p:sp>
      <p:sp>
        <p:nvSpPr>
          <p:cNvPr id="73" name="正方形/長方形 72">
            <a:extLst>
              <a:ext uri="{FF2B5EF4-FFF2-40B4-BE49-F238E27FC236}">
                <a16:creationId xmlns:a16="http://schemas.microsoft.com/office/drawing/2014/main" id="{6E7CC3B8-45F0-4FA9-BC0C-9104EFFE6A78}"/>
              </a:ext>
            </a:extLst>
          </p:cNvPr>
          <p:cNvSpPr/>
          <p:nvPr/>
        </p:nvSpPr>
        <p:spPr>
          <a:xfrm>
            <a:off x="323581" y="3382759"/>
            <a:ext cx="6907782" cy="1542253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600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74" name="正方形/長方形 73">
            <a:extLst>
              <a:ext uri="{FF2B5EF4-FFF2-40B4-BE49-F238E27FC236}">
                <a16:creationId xmlns:a16="http://schemas.microsoft.com/office/drawing/2014/main" id="{3DEC4A2B-5FB2-4DBE-B68D-6D746C0A5775}"/>
              </a:ext>
            </a:extLst>
          </p:cNvPr>
          <p:cNvSpPr/>
          <p:nvPr/>
        </p:nvSpPr>
        <p:spPr>
          <a:xfrm>
            <a:off x="323581" y="5080930"/>
            <a:ext cx="6907782" cy="1756319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600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75" name="正方形/長方形 74">
            <a:extLst>
              <a:ext uri="{FF2B5EF4-FFF2-40B4-BE49-F238E27FC236}">
                <a16:creationId xmlns:a16="http://schemas.microsoft.com/office/drawing/2014/main" id="{7B3B8CCF-2024-4066-B376-574E1592FCB2}"/>
              </a:ext>
            </a:extLst>
          </p:cNvPr>
          <p:cNvSpPr/>
          <p:nvPr/>
        </p:nvSpPr>
        <p:spPr>
          <a:xfrm>
            <a:off x="1683726" y="7025845"/>
            <a:ext cx="4024508" cy="2147339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600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77" name="正方形/長方形 76">
            <a:extLst>
              <a:ext uri="{FF2B5EF4-FFF2-40B4-BE49-F238E27FC236}">
                <a16:creationId xmlns:a16="http://schemas.microsoft.com/office/drawing/2014/main" id="{79879A10-1812-4C3C-98FC-973B04565330}"/>
              </a:ext>
            </a:extLst>
          </p:cNvPr>
          <p:cNvSpPr/>
          <p:nvPr/>
        </p:nvSpPr>
        <p:spPr>
          <a:xfrm>
            <a:off x="304360" y="7473721"/>
            <a:ext cx="1134200" cy="3025033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latin typeface="+mn-ea"/>
              </a:rPr>
              <a:t>イラストを入れることができます</a:t>
            </a:r>
          </a:p>
        </p:txBody>
      </p:sp>
    </p:spTree>
    <p:extLst>
      <p:ext uri="{BB962C8B-B14F-4D97-AF65-F5344CB8AC3E}">
        <p14:creationId xmlns:p14="http://schemas.microsoft.com/office/powerpoint/2010/main" val="5566216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720845" y="811603"/>
            <a:ext cx="6292545" cy="4803650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45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45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580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364</TotalTime>
  <Words>560</Words>
  <Application>Microsoft Office PowerPoint</Application>
  <PresentationFormat>ユーザー設定</PresentationFormat>
  <Paragraphs>86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1" baseType="lpstr">
      <vt:lpstr>ＭＳ Ｐゴシック</vt:lpstr>
      <vt:lpstr>メイリオ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fukui</dc:creator>
  <cp:lastModifiedBy>y-kohori</cp:lastModifiedBy>
  <cp:revision>56</cp:revision>
  <dcterms:created xsi:type="dcterms:W3CDTF">2016-11-25T08:55:21Z</dcterms:created>
  <dcterms:modified xsi:type="dcterms:W3CDTF">2017-09-14T03:04:24Z</dcterms:modified>
</cp:coreProperties>
</file>