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5"/>
  </p:handoutMasterIdLst>
  <p:sldIdLst>
    <p:sldId id="258" r:id="rId2"/>
    <p:sldId id="261" r:id="rId3"/>
    <p:sldId id="259" r:id="rId4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1A23"/>
    <a:srgbClr val="EACA21"/>
    <a:srgbClr val="70614F"/>
    <a:srgbClr val="D27168"/>
    <a:srgbClr val="6D5D4A"/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48" autoAdjust="0"/>
    <p:restoredTop sz="94660"/>
  </p:normalViewPr>
  <p:slideViewPr>
    <p:cSldViewPr snapToGrid="0" showGuides="1">
      <p:cViewPr>
        <p:scale>
          <a:sx n="125" d="100"/>
          <a:sy n="125" d="100"/>
        </p:scale>
        <p:origin x="979" y="-163"/>
      </p:cViewPr>
      <p:guideLst>
        <p:guide orient="horz" pos="2381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2" d="100"/>
          <a:sy n="92" d="100"/>
        </p:scale>
        <p:origin x="236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3F8D7-AE8B-4CB8-82EC-3FC1E48DA83F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8E1FD-FCCE-4A95-9D4A-274FE01980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12614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F4B781AE-BFDE-43DE-9774-B7D0171E124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4" y="1523"/>
            <a:ext cx="5338702" cy="6784991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A13BB433-ACA6-4ECE-A8FD-CBABE4194A6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9660" y="393494"/>
            <a:ext cx="3908333" cy="4489672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3D774C51-3B7D-4241-8F05-CF7F25C6E4B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35353" y="697742"/>
            <a:ext cx="3256944" cy="3729052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07E84DB1-3EDA-40A3-8926-9380A103B7D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499300" y="241366"/>
            <a:ext cx="329052" cy="363482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403884EB-D014-4D12-A41B-7DA71544B01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38846" y="1523"/>
            <a:ext cx="5352967" cy="6784991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A3D54490-D999-4C92-863C-FEBEC6A48A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062627" y="393494"/>
            <a:ext cx="3908333" cy="4489672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296B1756-2805-4CC6-8446-0EDF749C91F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388320" y="697742"/>
            <a:ext cx="3256944" cy="3729052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40044B6A-005F-42E2-AE5F-66CB0012B16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852267" y="241366"/>
            <a:ext cx="329052" cy="363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925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8308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4456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96" r:id="rId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D2914C8-99BB-467E-B3B4-096A5E718C77}"/>
              </a:ext>
            </a:extLst>
          </p:cNvPr>
          <p:cNvSpPr txBox="1"/>
          <p:nvPr/>
        </p:nvSpPr>
        <p:spPr>
          <a:xfrm>
            <a:off x="317452" y="7011304"/>
            <a:ext cx="2346374" cy="319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79" b="1" kern="1400" dirty="0">
                <a:latin typeface="+mn-ea"/>
              </a:rPr>
              <a:t>サンプルのクリニック名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766A590-216A-4804-B892-2EEEF6314E24}"/>
              </a:ext>
            </a:extLst>
          </p:cNvPr>
          <p:cNvSpPr txBox="1"/>
          <p:nvPr/>
        </p:nvSpPr>
        <p:spPr>
          <a:xfrm>
            <a:off x="2663494" y="6870602"/>
            <a:ext cx="2664157" cy="651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634" dirty="0">
                <a:latin typeface="+mn-ea"/>
              </a:rPr>
              <a:t>〒</a:t>
            </a:r>
            <a:r>
              <a:rPr kumimoji="1" lang="en-US" altLang="ja-JP" sz="634" dirty="0">
                <a:latin typeface="+mn-ea"/>
              </a:rPr>
              <a:t>000-0000</a:t>
            </a:r>
            <a:r>
              <a:rPr kumimoji="1" lang="ja-JP" altLang="en-US" sz="634" dirty="0">
                <a:latin typeface="+mn-ea"/>
              </a:rPr>
              <a:t> 〇〇県〇〇市〇〇区</a:t>
            </a:r>
            <a:r>
              <a:rPr kumimoji="1" lang="en-US" altLang="ja-JP" sz="634" dirty="0">
                <a:latin typeface="+mn-ea"/>
              </a:rPr>
              <a:t>000-000</a:t>
            </a:r>
          </a:p>
          <a:p>
            <a:pPr>
              <a:lnSpc>
                <a:spcPct val="120000"/>
              </a:lnSpc>
            </a:pPr>
            <a:r>
              <a:rPr kumimoji="1" lang="en-US" altLang="ja-JP" sz="1127" b="1" dirty="0">
                <a:latin typeface="+mn-ea"/>
              </a:rPr>
              <a:t>TEL:0000-000-00000</a:t>
            </a:r>
          </a:p>
          <a:p>
            <a:pPr>
              <a:lnSpc>
                <a:spcPct val="120000"/>
              </a:lnSpc>
            </a:pPr>
            <a:r>
              <a:rPr kumimoji="1" lang="ja-JP" altLang="en-US" sz="634" dirty="0">
                <a:latin typeface="+mn-ea"/>
              </a:rPr>
              <a:t>午前診療：</a:t>
            </a:r>
            <a:r>
              <a:rPr kumimoji="1" lang="en-US" altLang="ja-JP" sz="634" dirty="0">
                <a:latin typeface="+mn-ea"/>
              </a:rPr>
              <a:t>00:00~00:00</a:t>
            </a:r>
            <a:r>
              <a:rPr kumimoji="1" lang="ja-JP" altLang="en-US" sz="634" dirty="0">
                <a:latin typeface="+mn-ea"/>
              </a:rPr>
              <a:t>　午後診療</a:t>
            </a:r>
            <a:r>
              <a:rPr kumimoji="1" lang="en-US" altLang="ja-JP" sz="634" dirty="0">
                <a:latin typeface="+mn-ea"/>
              </a:rPr>
              <a:t>00:00~00:00</a:t>
            </a:r>
          </a:p>
          <a:p>
            <a:pPr>
              <a:lnSpc>
                <a:spcPct val="120000"/>
              </a:lnSpc>
            </a:pPr>
            <a:r>
              <a:rPr kumimoji="1" lang="ja-JP" altLang="en-US" sz="634" dirty="0">
                <a:latin typeface="+mn-ea"/>
              </a:rPr>
              <a:t>休診日：〇曜日</a:t>
            </a:r>
            <a:endParaRPr kumimoji="1" lang="en-US" altLang="ja-JP" sz="634" dirty="0">
              <a:latin typeface="+mn-ea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63A4B69A-661C-41CD-8D37-CEA4AB73C2B7}"/>
              </a:ext>
            </a:extLst>
          </p:cNvPr>
          <p:cNvSpPr txBox="1"/>
          <p:nvPr/>
        </p:nvSpPr>
        <p:spPr>
          <a:xfrm>
            <a:off x="2663495" y="5185519"/>
            <a:ext cx="2285117" cy="1056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87" b="1" kern="1400" dirty="0">
                <a:solidFill>
                  <a:srgbClr val="FEF100"/>
                </a:solidFill>
                <a:latin typeface="+mn-ea"/>
              </a:rPr>
              <a:t>クリニックからのお願い</a:t>
            </a:r>
            <a:endParaRPr kumimoji="1" lang="en-US" altLang="ja-JP" sz="987" b="1" kern="1400" dirty="0">
              <a:solidFill>
                <a:srgbClr val="FEF1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704" kern="1400" dirty="0">
                <a:solidFill>
                  <a:schemeClr val="bg1"/>
                </a:solidFill>
                <a:latin typeface="+mn-ea"/>
              </a:rPr>
              <a:t>他の患者さまのご迷惑になりますので、待合室でのマナーをお守りください。</a:t>
            </a:r>
            <a:endParaRPr kumimoji="1" lang="en-US" altLang="ja-JP" sz="704" kern="14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704" kern="1400" dirty="0">
                <a:solidFill>
                  <a:schemeClr val="bg1"/>
                </a:solidFill>
                <a:latin typeface="+mn-ea"/>
              </a:rPr>
              <a:t>症状がつらい方には横になってお待ちいただけるよう、ベッドのご用意もいたします。</a:t>
            </a:r>
            <a:endParaRPr kumimoji="1" lang="en-US" altLang="ja-JP" sz="704" kern="14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704" kern="1400" dirty="0">
                <a:solidFill>
                  <a:schemeClr val="bg1"/>
                </a:solidFill>
                <a:latin typeface="+mn-ea"/>
              </a:rPr>
              <a:t>遠慮なく受付にお申し出ください。</a:t>
            </a:r>
          </a:p>
        </p:txBody>
      </p:sp>
      <p:pic>
        <p:nvPicPr>
          <p:cNvPr id="31" name="図 30">
            <a:extLst>
              <a:ext uri="{FF2B5EF4-FFF2-40B4-BE49-F238E27FC236}">
                <a16:creationId xmlns:a16="http://schemas.microsoft.com/office/drawing/2014/main" id="{25A1D0B6-8D2A-4E23-9202-C6995BBDBE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9273" y="790490"/>
            <a:ext cx="1833291" cy="3589411"/>
          </a:xfrm>
          <a:prstGeom prst="rect">
            <a:avLst/>
          </a:prstGeom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BBF14EAD-1E91-4C1F-969A-4A86155BCB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8595" y="2849035"/>
            <a:ext cx="429783" cy="1549821"/>
          </a:xfrm>
          <a:prstGeom prst="rect">
            <a:avLst/>
          </a:prstGeom>
        </p:spPr>
      </p:pic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5F9C0DEA-C1D7-4E91-B014-08FF45AAEDB6}"/>
              </a:ext>
            </a:extLst>
          </p:cNvPr>
          <p:cNvSpPr/>
          <p:nvPr/>
        </p:nvSpPr>
        <p:spPr>
          <a:xfrm>
            <a:off x="652980" y="5185519"/>
            <a:ext cx="1853965" cy="117624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b="1" dirty="0">
              <a:latin typeface="+mn-ea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B5A134F2-2B6E-45E6-8B5C-42094766ACD2}"/>
              </a:ext>
            </a:extLst>
          </p:cNvPr>
          <p:cNvSpPr txBox="1"/>
          <p:nvPr/>
        </p:nvSpPr>
        <p:spPr>
          <a:xfrm>
            <a:off x="5664200" y="7011304"/>
            <a:ext cx="2346374" cy="319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79" b="1" kern="1400" dirty="0">
                <a:latin typeface="+mn-ea"/>
              </a:rPr>
              <a:t>サンプルのクリニック名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F3F9FCC4-4FE1-4736-A045-0656BC0181D1}"/>
              </a:ext>
            </a:extLst>
          </p:cNvPr>
          <p:cNvSpPr txBox="1"/>
          <p:nvPr/>
        </p:nvSpPr>
        <p:spPr>
          <a:xfrm>
            <a:off x="8010242" y="6870602"/>
            <a:ext cx="2664157" cy="651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634" dirty="0">
                <a:latin typeface="+mn-ea"/>
              </a:rPr>
              <a:t>〒</a:t>
            </a:r>
            <a:r>
              <a:rPr kumimoji="1" lang="en-US" altLang="ja-JP" sz="634" dirty="0">
                <a:latin typeface="+mn-ea"/>
              </a:rPr>
              <a:t>000-0000</a:t>
            </a:r>
            <a:r>
              <a:rPr kumimoji="1" lang="ja-JP" altLang="en-US" sz="634" dirty="0">
                <a:latin typeface="+mn-ea"/>
              </a:rPr>
              <a:t> 〇〇県〇〇市〇〇区</a:t>
            </a:r>
            <a:r>
              <a:rPr kumimoji="1" lang="en-US" altLang="ja-JP" sz="634" dirty="0">
                <a:latin typeface="+mn-ea"/>
              </a:rPr>
              <a:t>000-000</a:t>
            </a:r>
          </a:p>
          <a:p>
            <a:pPr>
              <a:lnSpc>
                <a:spcPct val="120000"/>
              </a:lnSpc>
            </a:pPr>
            <a:r>
              <a:rPr kumimoji="1" lang="en-US" altLang="ja-JP" sz="1127" b="1" dirty="0">
                <a:latin typeface="+mn-ea"/>
              </a:rPr>
              <a:t>TEL:0000-000-00000</a:t>
            </a:r>
          </a:p>
          <a:p>
            <a:pPr>
              <a:lnSpc>
                <a:spcPct val="120000"/>
              </a:lnSpc>
            </a:pPr>
            <a:r>
              <a:rPr kumimoji="1" lang="ja-JP" altLang="en-US" sz="634" dirty="0">
                <a:latin typeface="+mn-ea"/>
              </a:rPr>
              <a:t>午前診療：</a:t>
            </a:r>
            <a:r>
              <a:rPr kumimoji="1" lang="en-US" altLang="ja-JP" sz="634" dirty="0">
                <a:latin typeface="+mn-ea"/>
              </a:rPr>
              <a:t>00:00~00:00</a:t>
            </a:r>
            <a:r>
              <a:rPr kumimoji="1" lang="ja-JP" altLang="en-US" sz="634" dirty="0">
                <a:latin typeface="+mn-ea"/>
              </a:rPr>
              <a:t>　午後診療</a:t>
            </a:r>
            <a:r>
              <a:rPr kumimoji="1" lang="en-US" altLang="ja-JP" sz="634" dirty="0">
                <a:latin typeface="+mn-ea"/>
              </a:rPr>
              <a:t>00:00~00:00</a:t>
            </a:r>
          </a:p>
          <a:p>
            <a:pPr>
              <a:lnSpc>
                <a:spcPct val="120000"/>
              </a:lnSpc>
            </a:pPr>
            <a:r>
              <a:rPr kumimoji="1" lang="ja-JP" altLang="en-US" sz="634" dirty="0">
                <a:latin typeface="+mn-ea"/>
              </a:rPr>
              <a:t>休診日：〇曜日</a:t>
            </a:r>
            <a:endParaRPr kumimoji="1" lang="en-US" altLang="ja-JP" sz="634" dirty="0">
              <a:latin typeface="+mn-ea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2BCAC7B7-E0DD-4B65-BEAC-2D9BCC0B245D}"/>
              </a:ext>
            </a:extLst>
          </p:cNvPr>
          <p:cNvSpPr txBox="1"/>
          <p:nvPr/>
        </p:nvSpPr>
        <p:spPr>
          <a:xfrm>
            <a:off x="8010243" y="5185519"/>
            <a:ext cx="2285117" cy="1056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87" b="1" kern="1400" dirty="0">
                <a:solidFill>
                  <a:srgbClr val="FEF100"/>
                </a:solidFill>
                <a:latin typeface="+mn-ea"/>
              </a:rPr>
              <a:t>クリニックからのお願い</a:t>
            </a:r>
            <a:endParaRPr kumimoji="1" lang="en-US" altLang="ja-JP" sz="987" b="1" kern="1400" dirty="0">
              <a:solidFill>
                <a:srgbClr val="FEF1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704" kern="1400" dirty="0">
                <a:solidFill>
                  <a:schemeClr val="bg1"/>
                </a:solidFill>
                <a:latin typeface="+mn-ea"/>
              </a:rPr>
              <a:t>他の患者さまのご迷惑になりますので、待合室でのマナーをお守りください。</a:t>
            </a:r>
            <a:endParaRPr kumimoji="1" lang="en-US" altLang="ja-JP" sz="704" kern="14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704" kern="1400" dirty="0">
                <a:solidFill>
                  <a:schemeClr val="bg1"/>
                </a:solidFill>
                <a:latin typeface="+mn-ea"/>
              </a:rPr>
              <a:t>症状がつらい方には横になってお待ちいただけるよう、ベッドのご用意もいたします。</a:t>
            </a:r>
            <a:endParaRPr kumimoji="1" lang="en-US" altLang="ja-JP" sz="704" kern="14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704" kern="1400" dirty="0">
                <a:solidFill>
                  <a:schemeClr val="bg1"/>
                </a:solidFill>
                <a:latin typeface="+mn-ea"/>
              </a:rPr>
              <a:t>遠慮なく受付にお申し出ください。</a:t>
            </a:r>
          </a:p>
        </p:txBody>
      </p:sp>
      <p:pic>
        <p:nvPicPr>
          <p:cNvPr id="37" name="図 36">
            <a:extLst>
              <a:ext uri="{FF2B5EF4-FFF2-40B4-BE49-F238E27FC236}">
                <a16:creationId xmlns:a16="http://schemas.microsoft.com/office/drawing/2014/main" id="{C656571D-23F3-49DC-9568-548A5F9F58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6021" y="790490"/>
            <a:ext cx="1833291" cy="3589411"/>
          </a:xfrm>
          <a:prstGeom prst="rect">
            <a:avLst/>
          </a:prstGeom>
        </p:spPr>
      </p:pic>
      <p:pic>
        <p:nvPicPr>
          <p:cNvPr id="38" name="図 37">
            <a:extLst>
              <a:ext uri="{FF2B5EF4-FFF2-40B4-BE49-F238E27FC236}">
                <a16:creationId xmlns:a16="http://schemas.microsoft.com/office/drawing/2014/main" id="{31121AFA-3454-47CD-80BF-4F9A4C3DF9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5343" y="2849035"/>
            <a:ext cx="429783" cy="1549821"/>
          </a:xfrm>
          <a:prstGeom prst="rect">
            <a:avLst/>
          </a:prstGeom>
        </p:spPr>
      </p:pic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60338D94-8508-4676-A07A-E43EC704A1F1}"/>
              </a:ext>
            </a:extLst>
          </p:cNvPr>
          <p:cNvSpPr/>
          <p:nvPr/>
        </p:nvSpPr>
        <p:spPr>
          <a:xfrm>
            <a:off x="5999728" y="5185519"/>
            <a:ext cx="1853965" cy="117624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図 61">
            <a:extLst>
              <a:ext uri="{FF2B5EF4-FFF2-40B4-BE49-F238E27FC236}">
                <a16:creationId xmlns:a16="http://schemas.microsoft.com/office/drawing/2014/main" id="{3F8E3B92-1BC1-4AAF-B7BA-43939CCC0D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6021" y="790490"/>
            <a:ext cx="1833291" cy="3589411"/>
          </a:xfrm>
          <a:prstGeom prst="rect">
            <a:avLst/>
          </a:prstGeom>
        </p:spPr>
      </p:pic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98576A1F-0AF6-4BB4-92ED-14500016E8C6}"/>
              </a:ext>
            </a:extLst>
          </p:cNvPr>
          <p:cNvSpPr txBox="1"/>
          <p:nvPr/>
        </p:nvSpPr>
        <p:spPr>
          <a:xfrm>
            <a:off x="5664200" y="7011304"/>
            <a:ext cx="2346374" cy="319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79" b="1" kern="1400" dirty="0">
                <a:latin typeface="+mn-ea"/>
              </a:rPr>
              <a:t>サンプルのクリニック名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7A432B82-34F5-4B19-B5B6-BB7284312B04}"/>
              </a:ext>
            </a:extLst>
          </p:cNvPr>
          <p:cNvSpPr txBox="1"/>
          <p:nvPr/>
        </p:nvSpPr>
        <p:spPr>
          <a:xfrm>
            <a:off x="8010243" y="5185519"/>
            <a:ext cx="2285117" cy="1056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87" b="1" kern="1400" dirty="0">
                <a:solidFill>
                  <a:srgbClr val="FEF100"/>
                </a:solidFill>
                <a:latin typeface="+mn-ea"/>
              </a:rPr>
              <a:t>クリニックからのお願い</a:t>
            </a:r>
            <a:endParaRPr kumimoji="1" lang="en-US" altLang="ja-JP" sz="987" b="1" kern="1400" dirty="0">
              <a:solidFill>
                <a:srgbClr val="FEF1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704" kern="1400" dirty="0">
                <a:solidFill>
                  <a:schemeClr val="bg1"/>
                </a:solidFill>
                <a:latin typeface="+mn-ea"/>
              </a:rPr>
              <a:t>他の患者さまのご迷惑になりますので、待合室でのマナーをお守りください。</a:t>
            </a:r>
            <a:endParaRPr kumimoji="1" lang="en-US" altLang="ja-JP" sz="704" kern="14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704" kern="1400" dirty="0">
                <a:solidFill>
                  <a:schemeClr val="bg1"/>
                </a:solidFill>
                <a:latin typeface="+mn-ea"/>
              </a:rPr>
              <a:t>症状がつらい方には横になってお待ちいただけるよう、ベッドのご用意もいたします。</a:t>
            </a:r>
            <a:endParaRPr kumimoji="1" lang="en-US" altLang="ja-JP" sz="704" kern="14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704" kern="1400" dirty="0">
                <a:solidFill>
                  <a:schemeClr val="bg1"/>
                </a:solidFill>
                <a:latin typeface="+mn-ea"/>
              </a:rPr>
              <a:t>遠慮なく受付にお申し出ください。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D3A18DF4-90F3-44FF-B2E7-3AAD5840FC35}"/>
              </a:ext>
            </a:extLst>
          </p:cNvPr>
          <p:cNvSpPr/>
          <p:nvPr/>
        </p:nvSpPr>
        <p:spPr>
          <a:xfrm>
            <a:off x="5999728" y="5185519"/>
            <a:ext cx="1853965" cy="117624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b="1" dirty="0">
              <a:latin typeface="+mn-ea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BA095661-DF5A-45CC-9CC0-A757D3B6B472}"/>
              </a:ext>
            </a:extLst>
          </p:cNvPr>
          <p:cNvSpPr txBox="1"/>
          <p:nvPr/>
        </p:nvSpPr>
        <p:spPr>
          <a:xfrm>
            <a:off x="317452" y="7011304"/>
            <a:ext cx="2346374" cy="319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79" b="1" kern="1400" dirty="0">
                <a:latin typeface="+mn-ea"/>
              </a:rPr>
              <a:t>サンプルのクリニック名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FF8C6204-49BF-4AA0-A9A9-AA831E6EF9E4}"/>
              </a:ext>
            </a:extLst>
          </p:cNvPr>
          <p:cNvSpPr txBox="1"/>
          <p:nvPr/>
        </p:nvSpPr>
        <p:spPr>
          <a:xfrm>
            <a:off x="2663494" y="6870602"/>
            <a:ext cx="2664157" cy="651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634" dirty="0">
                <a:latin typeface="+mn-ea"/>
              </a:rPr>
              <a:t>〒</a:t>
            </a:r>
            <a:r>
              <a:rPr kumimoji="1" lang="en-US" altLang="ja-JP" sz="634" dirty="0">
                <a:latin typeface="+mn-ea"/>
              </a:rPr>
              <a:t>000-0000</a:t>
            </a:r>
            <a:r>
              <a:rPr kumimoji="1" lang="ja-JP" altLang="en-US" sz="634" dirty="0">
                <a:latin typeface="+mn-ea"/>
              </a:rPr>
              <a:t> 〇〇県〇〇市〇〇区</a:t>
            </a:r>
            <a:r>
              <a:rPr kumimoji="1" lang="en-US" altLang="ja-JP" sz="634" dirty="0">
                <a:latin typeface="+mn-ea"/>
              </a:rPr>
              <a:t>000-000</a:t>
            </a:r>
          </a:p>
          <a:p>
            <a:pPr>
              <a:lnSpc>
                <a:spcPct val="120000"/>
              </a:lnSpc>
            </a:pPr>
            <a:r>
              <a:rPr kumimoji="1" lang="en-US" altLang="ja-JP" sz="1127" b="1" dirty="0">
                <a:latin typeface="+mn-ea"/>
              </a:rPr>
              <a:t>TEL:0000-000-00000</a:t>
            </a:r>
          </a:p>
          <a:p>
            <a:pPr>
              <a:lnSpc>
                <a:spcPct val="120000"/>
              </a:lnSpc>
            </a:pPr>
            <a:r>
              <a:rPr kumimoji="1" lang="ja-JP" altLang="en-US" sz="634" dirty="0">
                <a:latin typeface="+mn-ea"/>
              </a:rPr>
              <a:t>午前診療：</a:t>
            </a:r>
            <a:r>
              <a:rPr kumimoji="1" lang="en-US" altLang="ja-JP" sz="634" dirty="0">
                <a:latin typeface="+mn-ea"/>
              </a:rPr>
              <a:t>00:00~00:00</a:t>
            </a:r>
            <a:r>
              <a:rPr kumimoji="1" lang="ja-JP" altLang="en-US" sz="634" dirty="0">
                <a:latin typeface="+mn-ea"/>
              </a:rPr>
              <a:t>　午後診療</a:t>
            </a:r>
            <a:r>
              <a:rPr kumimoji="1" lang="en-US" altLang="ja-JP" sz="634" dirty="0">
                <a:latin typeface="+mn-ea"/>
              </a:rPr>
              <a:t>00:00~00:00</a:t>
            </a:r>
          </a:p>
          <a:p>
            <a:pPr>
              <a:lnSpc>
                <a:spcPct val="120000"/>
              </a:lnSpc>
            </a:pPr>
            <a:r>
              <a:rPr kumimoji="1" lang="ja-JP" altLang="en-US" sz="634" dirty="0">
                <a:latin typeface="+mn-ea"/>
              </a:rPr>
              <a:t>休診日：〇曜日</a:t>
            </a:r>
            <a:endParaRPr kumimoji="1" lang="en-US" altLang="ja-JP" sz="634" dirty="0">
              <a:latin typeface="+mn-ea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B719E0CC-AA6C-4D86-9A18-DE69A2C819DC}"/>
              </a:ext>
            </a:extLst>
          </p:cNvPr>
          <p:cNvSpPr txBox="1"/>
          <p:nvPr/>
        </p:nvSpPr>
        <p:spPr>
          <a:xfrm>
            <a:off x="2663495" y="5185519"/>
            <a:ext cx="2285117" cy="1056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87" b="1" kern="1400" dirty="0">
                <a:solidFill>
                  <a:srgbClr val="FEF100"/>
                </a:solidFill>
                <a:latin typeface="+mn-ea"/>
              </a:rPr>
              <a:t>クリニックからのお願い</a:t>
            </a:r>
            <a:endParaRPr kumimoji="1" lang="en-US" altLang="ja-JP" sz="987" b="1" kern="1400" dirty="0">
              <a:solidFill>
                <a:srgbClr val="FEF1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704" kern="1400" dirty="0">
                <a:solidFill>
                  <a:schemeClr val="bg1"/>
                </a:solidFill>
                <a:latin typeface="+mn-ea"/>
              </a:rPr>
              <a:t>他の患者さまのご迷惑になりますので、待合室でのマナーをお守りください。</a:t>
            </a:r>
            <a:endParaRPr kumimoji="1" lang="en-US" altLang="ja-JP" sz="704" kern="14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704" kern="1400" dirty="0">
                <a:solidFill>
                  <a:schemeClr val="bg1"/>
                </a:solidFill>
                <a:latin typeface="+mn-ea"/>
              </a:rPr>
              <a:t>症状がつらい方には横になってお待ちいただけるよう、ベッドのご用意もいたします。</a:t>
            </a:r>
            <a:endParaRPr kumimoji="1" lang="en-US" altLang="ja-JP" sz="704" kern="14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704" kern="1400" dirty="0">
                <a:solidFill>
                  <a:schemeClr val="bg1"/>
                </a:solidFill>
                <a:latin typeface="+mn-ea"/>
              </a:rPr>
              <a:t>遠慮なく受付にお申し出ください。</a:t>
            </a:r>
          </a:p>
        </p:txBody>
      </p:sp>
      <p:pic>
        <p:nvPicPr>
          <p:cNvPr id="46" name="図 45">
            <a:extLst>
              <a:ext uri="{FF2B5EF4-FFF2-40B4-BE49-F238E27FC236}">
                <a16:creationId xmlns:a16="http://schemas.microsoft.com/office/drawing/2014/main" id="{CF9FEA30-E28A-4027-8533-0550DC986E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9273" y="790490"/>
            <a:ext cx="1833291" cy="3589411"/>
          </a:xfrm>
          <a:prstGeom prst="rect">
            <a:avLst/>
          </a:prstGeom>
        </p:spPr>
      </p:pic>
      <p:pic>
        <p:nvPicPr>
          <p:cNvPr id="47" name="図 46">
            <a:extLst>
              <a:ext uri="{FF2B5EF4-FFF2-40B4-BE49-F238E27FC236}">
                <a16:creationId xmlns:a16="http://schemas.microsoft.com/office/drawing/2014/main" id="{69092A5A-2B97-4945-B082-321DE1F135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8595" y="2849035"/>
            <a:ext cx="429783" cy="1549821"/>
          </a:xfrm>
          <a:prstGeom prst="rect">
            <a:avLst/>
          </a:prstGeom>
        </p:spPr>
      </p:pic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53292BF-0B56-4AEF-B8A8-93B439D0FDD2}"/>
              </a:ext>
            </a:extLst>
          </p:cNvPr>
          <p:cNvSpPr/>
          <p:nvPr/>
        </p:nvSpPr>
        <p:spPr>
          <a:xfrm>
            <a:off x="652980" y="5185519"/>
            <a:ext cx="1853965" cy="117624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5" b="1" dirty="0">
              <a:latin typeface="+mn-ea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E4B5DF5E-BD3A-4278-8DB2-BD8C9FF5BD71}"/>
              </a:ext>
            </a:extLst>
          </p:cNvPr>
          <p:cNvSpPr txBox="1"/>
          <p:nvPr/>
        </p:nvSpPr>
        <p:spPr>
          <a:xfrm>
            <a:off x="8010242" y="6870602"/>
            <a:ext cx="2664157" cy="651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634" dirty="0">
                <a:latin typeface="+mn-ea"/>
              </a:rPr>
              <a:t>〒</a:t>
            </a:r>
            <a:r>
              <a:rPr kumimoji="1" lang="en-US" altLang="ja-JP" sz="634" dirty="0">
                <a:latin typeface="+mn-ea"/>
              </a:rPr>
              <a:t>000-0000</a:t>
            </a:r>
            <a:r>
              <a:rPr kumimoji="1" lang="ja-JP" altLang="en-US" sz="634" dirty="0">
                <a:latin typeface="+mn-ea"/>
              </a:rPr>
              <a:t> 〇〇県〇〇市〇〇区</a:t>
            </a:r>
            <a:r>
              <a:rPr kumimoji="1" lang="en-US" altLang="ja-JP" sz="634" dirty="0">
                <a:latin typeface="+mn-ea"/>
              </a:rPr>
              <a:t>000-000</a:t>
            </a:r>
          </a:p>
          <a:p>
            <a:pPr>
              <a:lnSpc>
                <a:spcPct val="120000"/>
              </a:lnSpc>
            </a:pPr>
            <a:r>
              <a:rPr kumimoji="1" lang="en-US" altLang="ja-JP" sz="1127" b="1" dirty="0">
                <a:latin typeface="+mn-ea"/>
              </a:rPr>
              <a:t>TEL:0000-000-00000</a:t>
            </a:r>
          </a:p>
          <a:p>
            <a:pPr>
              <a:lnSpc>
                <a:spcPct val="120000"/>
              </a:lnSpc>
            </a:pPr>
            <a:r>
              <a:rPr kumimoji="1" lang="ja-JP" altLang="en-US" sz="634" dirty="0">
                <a:latin typeface="+mn-ea"/>
              </a:rPr>
              <a:t>午前診療：</a:t>
            </a:r>
            <a:r>
              <a:rPr kumimoji="1" lang="en-US" altLang="ja-JP" sz="634" dirty="0">
                <a:latin typeface="+mn-ea"/>
              </a:rPr>
              <a:t>00:00~00:00</a:t>
            </a:r>
            <a:r>
              <a:rPr kumimoji="1" lang="ja-JP" altLang="en-US" sz="634" dirty="0">
                <a:latin typeface="+mn-ea"/>
              </a:rPr>
              <a:t>　午後診療</a:t>
            </a:r>
            <a:r>
              <a:rPr kumimoji="1" lang="en-US" altLang="ja-JP" sz="634" dirty="0">
                <a:latin typeface="+mn-ea"/>
              </a:rPr>
              <a:t>00:00~00:00</a:t>
            </a:r>
          </a:p>
          <a:p>
            <a:pPr>
              <a:lnSpc>
                <a:spcPct val="120000"/>
              </a:lnSpc>
            </a:pPr>
            <a:r>
              <a:rPr kumimoji="1" lang="ja-JP" altLang="en-US" sz="634" dirty="0">
                <a:latin typeface="+mn-ea"/>
              </a:rPr>
              <a:t>休診日：〇曜日</a:t>
            </a:r>
            <a:endParaRPr kumimoji="1" lang="en-US" altLang="ja-JP" sz="634" dirty="0">
              <a:latin typeface="+mn-ea"/>
            </a:endParaRPr>
          </a:p>
        </p:txBody>
      </p:sp>
      <p:sp>
        <p:nvSpPr>
          <p:cNvPr id="66" name="正方形/長方形 65"/>
          <p:cNvSpPr/>
          <p:nvPr/>
        </p:nvSpPr>
        <p:spPr>
          <a:xfrm rot="10800000">
            <a:off x="793" y="-1"/>
            <a:ext cx="10691813" cy="755967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 dirty="0">
              <a:latin typeface="+mn-ea"/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1523068" y="753133"/>
            <a:ext cx="1967149" cy="361711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タイトルを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69" name="正方形/長方形 68"/>
          <p:cNvSpPr/>
          <p:nvPr/>
        </p:nvSpPr>
        <p:spPr>
          <a:xfrm>
            <a:off x="2633294" y="5204473"/>
            <a:ext cx="2390013" cy="115728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文字を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70" name="正方形/長方形 69"/>
          <p:cNvSpPr/>
          <p:nvPr/>
        </p:nvSpPr>
        <p:spPr>
          <a:xfrm>
            <a:off x="671976" y="5204508"/>
            <a:ext cx="1834969" cy="1157253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写真を入れることができます</a:t>
            </a:r>
          </a:p>
        </p:txBody>
      </p:sp>
      <p:sp>
        <p:nvSpPr>
          <p:cNvPr id="71" name="正方形/長方形 70"/>
          <p:cNvSpPr/>
          <p:nvPr/>
        </p:nvSpPr>
        <p:spPr>
          <a:xfrm>
            <a:off x="243282" y="6829277"/>
            <a:ext cx="4780025" cy="66533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EFA5796F-7C89-42C8-B59D-B07598F48646}"/>
              </a:ext>
            </a:extLst>
          </p:cNvPr>
          <p:cNvSpPr/>
          <p:nvPr/>
        </p:nvSpPr>
        <p:spPr>
          <a:xfrm>
            <a:off x="6874950" y="753133"/>
            <a:ext cx="1967149" cy="361711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タイトルを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30183420-2068-493D-952E-74D06EEEDC5F}"/>
              </a:ext>
            </a:extLst>
          </p:cNvPr>
          <p:cNvSpPr/>
          <p:nvPr/>
        </p:nvSpPr>
        <p:spPr>
          <a:xfrm>
            <a:off x="7985176" y="5204473"/>
            <a:ext cx="2390013" cy="115728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文字を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7B7E1CC5-23C9-4FF3-8E91-2EC96607B624}"/>
              </a:ext>
            </a:extLst>
          </p:cNvPr>
          <p:cNvSpPr/>
          <p:nvPr/>
        </p:nvSpPr>
        <p:spPr>
          <a:xfrm>
            <a:off x="6023858" y="5204508"/>
            <a:ext cx="1834969" cy="1157253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写真を入れることができます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B8E1321B-02CD-42A1-B0BB-F9E2722BC284}"/>
              </a:ext>
            </a:extLst>
          </p:cNvPr>
          <p:cNvSpPr/>
          <p:nvPr/>
        </p:nvSpPr>
        <p:spPr>
          <a:xfrm>
            <a:off x="5595164" y="6829277"/>
            <a:ext cx="4780025" cy="66533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1153757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1003071" y="833929"/>
            <a:ext cx="8738625" cy="230188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372</TotalTime>
  <Words>452</Words>
  <Application>Microsoft Office PowerPoint</Application>
  <PresentationFormat>ユーザー設定</PresentationFormat>
  <Paragraphs>64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fukui</cp:lastModifiedBy>
  <cp:revision>50</cp:revision>
  <dcterms:created xsi:type="dcterms:W3CDTF">2016-11-25T08:55:21Z</dcterms:created>
  <dcterms:modified xsi:type="dcterms:W3CDTF">2017-07-18T07:12:26Z</dcterms:modified>
</cp:coreProperties>
</file>