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5" r:id="rId1"/>
  </p:sldMasterIdLst>
  <p:sldIdLst>
    <p:sldId id="259" r:id="rId2"/>
    <p:sldId id="258" r:id="rId3"/>
    <p:sldId id="257" r:id="rId4"/>
  </p:sldIdLst>
  <p:sldSz cx="9906000" cy="6858000" type="A4"/>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9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EE00"/>
    <a:srgbClr val="43341D"/>
    <a:srgbClr val="C30D23"/>
    <a:srgbClr val="F8B62D"/>
    <a:srgbClr val="D20B17"/>
    <a:srgbClr val="B32228"/>
    <a:srgbClr val="BD242A"/>
    <a:srgbClr val="2B2D2D"/>
    <a:srgbClr val="FFF10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107" autoAdjust="0"/>
    <p:restoredTop sz="92578"/>
  </p:normalViewPr>
  <p:slideViewPr>
    <p:cSldViewPr snapToGrid="0">
      <p:cViewPr varScale="1">
        <p:scale>
          <a:sx n="114" d="100"/>
          <a:sy n="114" d="100"/>
        </p:scale>
        <p:origin x="1224" y="102"/>
      </p:cViewPr>
      <p:guideLst>
        <p:guide orient="horz" pos="2160"/>
        <p:guide pos="39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4135719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27731510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764DE79-268F-4C1A-8933-263129D2AF90}" type="datetimeFigureOut">
              <a:rPr lang="en-US" dirty="0"/>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7915590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1949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FD79709C-D46C-498F-8DD5-9D29F0FA7B0E}" type="datetimeFigureOut">
              <a:rPr kumimoji="1" lang="ja-JP" altLang="en-US" smtClean="0"/>
              <a:t>2017/3/22</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C2C85A6-6F98-470A-9D0A-94DD6C88CD8C}" type="slidenum">
              <a:rPr kumimoji="1" lang="ja-JP" altLang="en-US" smtClean="0"/>
              <a:t>‹#›</a:t>
            </a:fld>
            <a:endParaRPr kumimoji="1" lang="ja-JP" altLang="en-US"/>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1731961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764DE79-268F-4C1A-8933-263129D2AF90}" type="datetimeFigureOut">
              <a:rPr lang="en-US" dirty="0"/>
              <a:t>3/22/2017</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8F63A3B-78C7-47BE-AE5E-E10140E04643}" type="slidenum">
              <a:rPr lang="en-US" dirty="0"/>
              <a:t>‹#›</a:t>
            </a:fld>
            <a:endParaRPr lang="en-US" dirty="0"/>
          </a:p>
        </p:txBody>
      </p:sp>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10737920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764DE79-268F-4C1A-8933-263129D2AF90}" type="datetimeFigureOut">
              <a:rPr lang="en-US" dirty="0"/>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11355943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764DE79-268F-4C1A-8933-263129D2AF90}" type="datetimeFigureOut">
              <a:rPr lang="en-US" dirty="0"/>
              <a:t>3/22/2017</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8F63A3B-78C7-47BE-AE5E-E10140E04643}" type="slidenum">
              <a:rPr lang="en-US" dirty="0"/>
              <a:t>‹#›</a:t>
            </a:fld>
            <a:endParaRPr lang="en-US" dirty="0"/>
          </a:p>
        </p:txBody>
      </p:sp>
      <p:pic>
        <p:nvPicPr>
          <p:cNvPr id="10" name="図 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11" name="図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11524691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764DE79-268F-4C1A-8933-263129D2AF90}" type="datetimeFigureOut">
              <a:rPr lang="en-US" dirty="0"/>
              <a:t>3/22/2017</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pic>
        <p:nvPicPr>
          <p:cNvPr id="6" name="図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7" name="図 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13931055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dirty="0"/>
              <a:t>3/22/2017</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pic>
        <p:nvPicPr>
          <p:cNvPr id="5" name="図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6" name="図 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5776007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dirty="0"/>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22821672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764DE79-268F-4C1A-8933-263129D2AF90}" type="datetimeFigureOut">
              <a:rPr lang="en-US" dirty="0"/>
              <a:t>3/22/2017</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pic>
        <p:nvPicPr>
          <p:cNvPr id="8" name="図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
            <a:ext cx="4953600" cy="6857998"/>
          </a:xfrm>
          <a:prstGeom prst="rect">
            <a:avLst/>
          </a:prstGeom>
        </p:spPr>
      </p:pic>
      <p:pic>
        <p:nvPicPr>
          <p:cNvPr id="9" name="図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953600" y="2"/>
            <a:ext cx="4953600" cy="6857998"/>
          </a:xfrm>
          <a:prstGeom prst="rect">
            <a:avLst/>
          </a:prstGeom>
        </p:spPr>
      </p:pic>
    </p:spTree>
    <p:extLst>
      <p:ext uri="{BB962C8B-B14F-4D97-AF65-F5344CB8AC3E}">
        <p14:creationId xmlns:p14="http://schemas.microsoft.com/office/powerpoint/2010/main" val="2334349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dirty="0"/>
              <a:t>3/22/2017</a:t>
            </a:fld>
            <a:endParaRPr lang="en-US" dirty="0"/>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dirty="0"/>
              <a:t>‹#›</a:t>
            </a:fld>
            <a:endParaRPr lang="en-US" dirty="0"/>
          </a:p>
        </p:txBody>
      </p:sp>
    </p:spTree>
    <p:extLst>
      <p:ext uri="{BB962C8B-B14F-4D97-AF65-F5344CB8AC3E}">
        <p14:creationId xmlns:p14="http://schemas.microsoft.com/office/powerpoint/2010/main" val="1508767403"/>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 id="2147483687" r:id="rId12"/>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11" Type="http://schemas.openxmlformats.org/officeDocument/2006/relationships/image" Target="../media/image11.png"/><Relationship Id="rId5" Type="http://schemas.openxmlformats.org/officeDocument/2006/relationships/image" Target="../media/image5.png"/><Relationship Id="rId10" Type="http://schemas.openxmlformats.org/officeDocument/2006/relationships/image" Target="../media/image10.png"/><Relationship Id="rId4" Type="http://schemas.openxmlformats.org/officeDocument/2006/relationships/image" Target="../media/image4.png"/><Relationship Id="rId9" Type="http://schemas.openxmlformats.org/officeDocument/2006/relationships/image" Target="../media/image9.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4" name="図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740" y="6065698"/>
            <a:ext cx="4768403" cy="762475"/>
          </a:xfrm>
          <a:prstGeom prst="rect">
            <a:avLst/>
          </a:prstGeom>
        </p:spPr>
      </p:pic>
      <p:pic>
        <p:nvPicPr>
          <p:cNvPr id="21" name="図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97300" y="4421853"/>
            <a:ext cx="2113425" cy="1542546"/>
          </a:xfrm>
          <a:prstGeom prst="rect">
            <a:avLst/>
          </a:prstGeom>
        </p:spPr>
      </p:pic>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8034" y="3098947"/>
            <a:ext cx="2113425" cy="1595333"/>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4554" y="391252"/>
            <a:ext cx="2209223" cy="1593378"/>
          </a:xfrm>
          <a:prstGeom prst="rect">
            <a:avLst/>
          </a:prstGeom>
        </p:spPr>
      </p:pic>
      <p:sp>
        <p:nvSpPr>
          <p:cNvPr id="33" name="正方形/長方形 32"/>
          <p:cNvSpPr/>
          <p:nvPr/>
        </p:nvSpPr>
        <p:spPr>
          <a:xfrm>
            <a:off x="3104442" y="2384260"/>
            <a:ext cx="1498560" cy="1015663"/>
          </a:xfrm>
          <a:prstGeom prst="rect">
            <a:avLst/>
          </a:prstGeom>
        </p:spPr>
        <p:txBody>
          <a:bodyPr wrap="square">
            <a:spAutoFit/>
          </a:bodyPr>
          <a:lstStyle/>
          <a:p>
            <a:pPr>
              <a:lnSpc>
                <a:spcPts val="1155"/>
              </a:lnSpc>
            </a:pPr>
            <a:r>
              <a:rPr lang="ja-JP" altLang="en-US" sz="770" b="1" spc="32" dirty="0">
                <a:latin typeface="Hiragino Kaku Gothic Pro W6" charset="-128"/>
                <a:ea typeface="Hiragino Kaku Gothic Pro W6" charset="-128"/>
                <a:cs typeface="Hiragino Kaku Gothic Pro W6" charset="-128"/>
              </a:rPr>
              <a:t>大人っぽく？かわいく？</a:t>
            </a:r>
            <a:endParaRPr lang="en-US" altLang="ja-JP" sz="770" b="1" spc="32" dirty="0">
              <a:latin typeface="Hiragino Kaku Gothic Pro W6" charset="-128"/>
              <a:ea typeface="Hiragino Kaku Gothic Pro W6" charset="-128"/>
              <a:cs typeface="Hiragino Kaku Gothic Pro W6" charset="-128"/>
            </a:endParaRPr>
          </a:p>
          <a:p>
            <a:pPr>
              <a:lnSpc>
                <a:spcPts val="1155"/>
              </a:lnSpc>
            </a:pPr>
            <a:r>
              <a:rPr lang="ja-JP" altLang="en-US" sz="770" b="1" spc="32" dirty="0">
                <a:latin typeface="Hiragino Kaku Gothic Pro W6" charset="-128"/>
                <a:ea typeface="Hiragino Kaku Gothic Pro W6" charset="-128"/>
                <a:cs typeface="Hiragino Kaku Gothic Pro W6" charset="-128"/>
              </a:rPr>
              <a:t>ヘアカラーで一気に印象をチェンジ！トレンドのヘアカラーをチェック！</a:t>
            </a:r>
            <a:r>
              <a:rPr lang="ja-JP" altLang="en-US" sz="770" b="1" spc="32">
                <a:latin typeface="Hiragino Kaku Gothic Pro W6" charset="-128"/>
                <a:ea typeface="Hiragino Kaku Gothic Pro W6" charset="-128"/>
                <a:cs typeface="Hiragino Kaku Gothic Pro W6" charset="-128"/>
              </a:rPr>
              <a:t>あなたに似合う色がきっとある。お店でお待ちしています！</a:t>
            </a:r>
            <a:endParaRPr lang="en-US" altLang="ja-JP" sz="770" b="1" spc="32" dirty="0">
              <a:latin typeface="Hiragino Kaku Gothic Pro W6" charset="-128"/>
              <a:ea typeface="Hiragino Kaku Gothic Pro W6" charset="-128"/>
              <a:cs typeface="Hiragino Kaku Gothic Pro W6" charset="-128"/>
            </a:endParaRPr>
          </a:p>
        </p:txBody>
      </p:sp>
      <p:sp>
        <p:nvSpPr>
          <p:cNvPr id="39" name="正方形/長方形 38"/>
          <p:cNvSpPr/>
          <p:nvPr/>
        </p:nvSpPr>
        <p:spPr>
          <a:xfrm>
            <a:off x="282309" y="6224493"/>
            <a:ext cx="1554157" cy="373757"/>
          </a:xfrm>
          <a:prstGeom prst="rect">
            <a:avLst/>
          </a:prstGeom>
        </p:spPr>
        <p:txBody>
          <a:bodyPr wrap="square">
            <a:spAutoFit/>
          </a:bodyPr>
          <a:lstStyle/>
          <a:p>
            <a:pPr>
              <a:lnSpc>
                <a:spcPct val="150000"/>
              </a:lnSpc>
            </a:pPr>
            <a:r>
              <a:rPr lang="ja-JP" altLang="en-US" sz="1219" b="1" spc="64" dirty="0">
                <a:latin typeface="Hiragino Kaku Gothic Pro W6" charset="-128"/>
                <a:ea typeface="Hiragino Kaku Gothic Pro W6" charset="-128"/>
                <a:cs typeface="Hiragino Kaku Gothic Pro W6" charset="-128"/>
              </a:rPr>
              <a:t>サンプルの飲食店</a:t>
            </a:r>
            <a:endParaRPr lang="en-US" altLang="ja-JP" sz="1219" b="1" spc="64" dirty="0">
              <a:latin typeface="Hiragino Kaku Gothic Pro W6" charset="-128"/>
              <a:ea typeface="Hiragino Kaku Gothic Pro W6" charset="-128"/>
              <a:cs typeface="Hiragino Kaku Gothic Pro W6" charset="-128"/>
            </a:endParaRPr>
          </a:p>
        </p:txBody>
      </p:sp>
      <p:sp>
        <p:nvSpPr>
          <p:cNvPr id="40" name="正方形/長方形 39"/>
          <p:cNvSpPr/>
          <p:nvPr/>
        </p:nvSpPr>
        <p:spPr>
          <a:xfrm>
            <a:off x="284383" y="6482963"/>
            <a:ext cx="1746995" cy="181140"/>
          </a:xfrm>
          <a:prstGeom prst="rect">
            <a:avLst/>
          </a:prstGeom>
        </p:spPr>
        <p:txBody>
          <a:bodyPr wrap="square">
            <a:spAutoFit/>
          </a:bodyPr>
          <a:lstStyle/>
          <a:p>
            <a:r>
              <a:rPr lang="ja-JP" altLang="en-US" sz="577" dirty="0">
                <a:latin typeface="Yu Gothic Medium" charset="-128"/>
                <a:ea typeface="Yu Gothic Medium" charset="-128"/>
                <a:cs typeface="Yu Gothic Medium" charset="-128"/>
              </a:rPr>
              <a:t>〒</a:t>
            </a:r>
            <a:r>
              <a:rPr lang="en-US" altLang="ja-JP" sz="577" dirty="0">
                <a:latin typeface="Yu Gothic Medium" charset="-128"/>
                <a:ea typeface="Yu Gothic Medium" charset="-128"/>
                <a:cs typeface="Yu Gothic Medium" charset="-128"/>
              </a:rPr>
              <a:t>000-0000</a:t>
            </a:r>
            <a:r>
              <a:rPr lang="ja-JP" altLang="en-US" sz="577" dirty="0">
                <a:latin typeface="Yu Gothic Medium" charset="-128"/>
                <a:ea typeface="Yu Gothic Medium" charset="-128"/>
                <a:cs typeface="Yu Gothic Medium" charset="-128"/>
              </a:rPr>
              <a:t>　〇〇県〇〇市〇〇〇〇〇〇〇</a:t>
            </a:r>
            <a:endParaRPr lang="en-US" altLang="ja-JP" sz="577" dirty="0">
              <a:latin typeface="Yu Gothic Medium" charset="-128"/>
              <a:ea typeface="Yu Gothic Medium" charset="-128"/>
              <a:cs typeface="Yu Gothic Medium" charset="-128"/>
            </a:endParaRPr>
          </a:p>
        </p:txBody>
      </p:sp>
      <p:sp>
        <p:nvSpPr>
          <p:cNvPr id="27" name="正方形/長方形 26"/>
          <p:cNvSpPr/>
          <p:nvPr/>
        </p:nvSpPr>
        <p:spPr>
          <a:xfrm>
            <a:off x="359848" y="1610601"/>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12" name="正方形/長方形 11"/>
          <p:cNvSpPr/>
          <p:nvPr/>
        </p:nvSpPr>
        <p:spPr>
          <a:xfrm>
            <a:off x="3137496" y="6226442"/>
            <a:ext cx="1366080" cy="388504"/>
          </a:xfrm>
          <a:prstGeom prst="rect">
            <a:avLst/>
          </a:prstGeom>
        </p:spPr>
        <p:txBody>
          <a:bodyPr wrap="none">
            <a:spAutoFit/>
          </a:bodyPr>
          <a:lstStyle/>
          <a:p>
            <a:pPr>
              <a:lnSpc>
                <a:spcPct val="150000"/>
              </a:lnSpc>
            </a:pPr>
            <a:r>
              <a:rPr lang="en-US" altLang="ja-JP" sz="1283" b="1" dirty="0">
                <a:latin typeface="+mn-ea"/>
                <a:cs typeface="Hiragino Kaku Gothic Pro W6" charset="-128"/>
              </a:rPr>
              <a:t>0000-000-0000</a:t>
            </a:r>
          </a:p>
        </p:txBody>
      </p:sp>
      <p:pic>
        <p:nvPicPr>
          <p:cNvPr id="5" name="図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18406" y="404010"/>
            <a:ext cx="1393961" cy="1929649"/>
          </a:xfrm>
          <a:prstGeom prst="rect">
            <a:avLst/>
          </a:prstGeom>
        </p:spPr>
      </p:pic>
      <p:pic>
        <p:nvPicPr>
          <p:cNvPr id="8" name="図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7152" y="1467962"/>
            <a:ext cx="1196500" cy="1489759"/>
          </a:xfrm>
          <a:prstGeom prst="rect">
            <a:avLst/>
          </a:prstGeom>
        </p:spPr>
      </p:pic>
      <p:sp>
        <p:nvSpPr>
          <p:cNvPr id="10" name="正方形/長方形 9"/>
          <p:cNvSpPr/>
          <p:nvPr/>
        </p:nvSpPr>
        <p:spPr>
          <a:xfrm>
            <a:off x="893709" y="804098"/>
            <a:ext cx="1617396"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9" name="テキスト ボックス 8"/>
          <p:cNvSpPr txBox="1"/>
          <p:nvPr/>
        </p:nvSpPr>
        <p:spPr>
          <a:xfrm>
            <a:off x="921202" y="665046"/>
            <a:ext cx="1726747" cy="309444"/>
          </a:xfrm>
          <a:prstGeom prst="rect">
            <a:avLst/>
          </a:prstGeom>
          <a:noFill/>
        </p:spPr>
        <p:txBody>
          <a:bodyPr wrap="square" rtlCol="0">
            <a:spAutoFit/>
          </a:bodyPr>
          <a:lstStyle/>
          <a:p>
            <a:r>
              <a:rPr lang="ja-JP" altLang="en-US" sz="1411" b="1" spc="32" dirty="0">
                <a:latin typeface="Hiragino Kaku Gothic Pro W6" charset="-128"/>
                <a:ea typeface="Hiragino Kaku Gothic Pro W6" charset="-128"/>
                <a:cs typeface="Hiragino Kaku Gothic Pro W6" charset="-128"/>
              </a:rPr>
              <a:t>ハイライトカラー</a:t>
            </a:r>
            <a:endParaRPr kumimoji="1" lang="ja-JP" altLang="en-US" sz="1411" dirty="0"/>
          </a:p>
        </p:txBody>
      </p:sp>
      <p:sp>
        <p:nvSpPr>
          <p:cNvPr id="41" name="正方形/長方形 40"/>
          <p:cNvSpPr/>
          <p:nvPr/>
        </p:nvSpPr>
        <p:spPr>
          <a:xfrm>
            <a:off x="876667" y="961233"/>
            <a:ext cx="1771281"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明るい色を部分的に染めるハイライト。</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髪に立体感が出る今シーズン流行りの色。</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明るい印象にチェンジ！したいあなたに。</a:t>
            </a:r>
            <a:endParaRPr lang="en-US" altLang="ja-JP" sz="641" b="1" spc="32" dirty="0">
              <a:latin typeface="Yu Gothic" charset="-128"/>
              <a:ea typeface="Yu Gothic" charset="-128"/>
              <a:cs typeface="Yu Gothic" charset="-128"/>
            </a:endParaRPr>
          </a:p>
        </p:txBody>
      </p:sp>
      <p:sp>
        <p:nvSpPr>
          <p:cNvPr id="54" name="テキスト ボックス 53"/>
          <p:cNvSpPr txBox="1"/>
          <p:nvPr/>
        </p:nvSpPr>
        <p:spPr>
          <a:xfrm>
            <a:off x="1336799" y="1407556"/>
            <a:ext cx="1032693"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pic>
        <p:nvPicPr>
          <p:cNvPr id="13" name="図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74559" y="2152995"/>
            <a:ext cx="1186724" cy="639306"/>
          </a:xfrm>
          <a:prstGeom prst="rect">
            <a:avLst/>
          </a:prstGeom>
        </p:spPr>
      </p:pic>
      <p:sp>
        <p:nvSpPr>
          <p:cNvPr id="55" name="正方形/長方形 54"/>
          <p:cNvSpPr/>
          <p:nvPr/>
        </p:nvSpPr>
        <p:spPr>
          <a:xfrm>
            <a:off x="378603" y="3494885"/>
            <a:ext cx="1652774"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56" name="テキスト ボックス 55"/>
          <p:cNvSpPr txBox="1"/>
          <p:nvPr/>
        </p:nvSpPr>
        <p:spPr>
          <a:xfrm>
            <a:off x="401514" y="3355832"/>
            <a:ext cx="1746871" cy="309444"/>
          </a:xfrm>
          <a:prstGeom prst="rect">
            <a:avLst/>
          </a:prstGeom>
          <a:noFill/>
        </p:spPr>
        <p:txBody>
          <a:bodyPr wrap="square" rtlCol="0">
            <a:spAutoFit/>
          </a:bodyPr>
          <a:lstStyle/>
          <a:p>
            <a:r>
              <a:rPr lang="ja-JP" altLang="en-US" sz="1411" b="1" spc="32" dirty="0">
                <a:latin typeface="Hiragino Kaku Gothic Pro W6" charset="-128"/>
                <a:ea typeface="Hiragino Kaku Gothic Pro W6" charset="-128"/>
                <a:cs typeface="Hiragino Kaku Gothic Pro W6" charset="-128"/>
              </a:rPr>
              <a:t>ヌーディベージュ</a:t>
            </a:r>
            <a:endParaRPr kumimoji="1" lang="ja-JP" altLang="en-US" sz="1411" dirty="0"/>
          </a:p>
        </p:txBody>
      </p:sp>
      <p:sp>
        <p:nvSpPr>
          <p:cNvPr id="57" name="正方形/長方形 56"/>
          <p:cNvSpPr/>
          <p:nvPr/>
        </p:nvSpPr>
        <p:spPr>
          <a:xfrm>
            <a:off x="308819" y="3651723"/>
            <a:ext cx="1886545"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女の子らしさをグッと上げる明るく柔らかい印象の今年のトレンドカラー。</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ふんわり軽やかな印象に。</a:t>
            </a:r>
            <a:endParaRPr lang="en-US" altLang="ja-JP" sz="641" b="1" spc="32" dirty="0">
              <a:latin typeface="Yu Gothic" charset="-128"/>
              <a:ea typeface="Yu Gothic" charset="-128"/>
              <a:cs typeface="Yu Gothic" charset="-128"/>
            </a:endParaRPr>
          </a:p>
        </p:txBody>
      </p:sp>
      <p:sp>
        <p:nvSpPr>
          <p:cNvPr id="58" name="テキスト ボックス 57"/>
          <p:cNvSpPr txBox="1"/>
          <p:nvPr/>
        </p:nvSpPr>
        <p:spPr>
          <a:xfrm>
            <a:off x="809509" y="4099954"/>
            <a:ext cx="1032693"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sp>
        <p:nvSpPr>
          <p:cNvPr id="65" name="正方形/長方形 64"/>
          <p:cNvSpPr/>
          <p:nvPr/>
        </p:nvSpPr>
        <p:spPr>
          <a:xfrm>
            <a:off x="1334746" y="4600162"/>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pic>
        <p:nvPicPr>
          <p:cNvPr id="64" name="図 6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87963" y="4459898"/>
            <a:ext cx="1196500" cy="1489759"/>
          </a:xfrm>
          <a:prstGeom prst="rect">
            <a:avLst/>
          </a:prstGeom>
        </p:spPr>
      </p:pic>
      <p:pic>
        <p:nvPicPr>
          <p:cNvPr id="15" name="図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70672" y="5316227"/>
            <a:ext cx="979487" cy="508317"/>
          </a:xfrm>
          <a:prstGeom prst="rect">
            <a:avLst/>
          </a:prstGeom>
        </p:spPr>
      </p:pic>
      <p:sp>
        <p:nvSpPr>
          <p:cNvPr id="66" name="正方形/長方形 65"/>
          <p:cNvSpPr/>
          <p:nvPr/>
        </p:nvSpPr>
        <p:spPr>
          <a:xfrm>
            <a:off x="2792318" y="4973702"/>
            <a:ext cx="1670796"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67" name="テキスト ボックス 66"/>
          <p:cNvSpPr txBox="1"/>
          <p:nvPr/>
        </p:nvSpPr>
        <p:spPr>
          <a:xfrm>
            <a:off x="2810647" y="4834649"/>
            <a:ext cx="1730873" cy="309444"/>
          </a:xfrm>
          <a:prstGeom prst="rect">
            <a:avLst/>
          </a:prstGeom>
          <a:noFill/>
        </p:spPr>
        <p:txBody>
          <a:bodyPr wrap="square" rtlCol="0">
            <a:spAutoFit/>
          </a:bodyPr>
          <a:lstStyle/>
          <a:p>
            <a:r>
              <a:rPr lang="ja-JP" altLang="en-US" sz="1411" b="1" spc="32" dirty="0">
                <a:latin typeface="Hiragino Kaku Gothic Pro W6" charset="-128"/>
                <a:ea typeface="Hiragino Kaku Gothic Pro W6" charset="-128"/>
                <a:cs typeface="Hiragino Kaku Gothic Pro W6" charset="-128"/>
              </a:rPr>
              <a:t>ブルージュカラー</a:t>
            </a:r>
            <a:endParaRPr kumimoji="1" lang="ja-JP" altLang="en-US" sz="1411" dirty="0"/>
          </a:p>
        </p:txBody>
      </p:sp>
      <p:sp>
        <p:nvSpPr>
          <p:cNvPr id="68" name="正方形/長方形 67"/>
          <p:cNvSpPr/>
          <p:nvPr/>
        </p:nvSpPr>
        <p:spPr>
          <a:xfrm>
            <a:off x="2718558" y="5130837"/>
            <a:ext cx="1886545"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ブルーにベージュをプラスしたくすみが面白い人気のカラー。</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落ち着きの中に遊びゴコロを忍ばせて。</a:t>
            </a:r>
            <a:endParaRPr lang="en-US" altLang="ja-JP" sz="641" b="1" spc="32" dirty="0">
              <a:latin typeface="Yu Gothic" charset="-128"/>
              <a:ea typeface="Yu Gothic" charset="-128"/>
              <a:cs typeface="Yu Gothic" charset="-128"/>
            </a:endParaRPr>
          </a:p>
        </p:txBody>
      </p:sp>
      <p:sp>
        <p:nvSpPr>
          <p:cNvPr id="69" name="テキスト ボックス 68"/>
          <p:cNvSpPr txBox="1"/>
          <p:nvPr/>
        </p:nvSpPr>
        <p:spPr>
          <a:xfrm>
            <a:off x="3235408" y="5577160"/>
            <a:ext cx="1032693"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sp>
        <p:nvSpPr>
          <p:cNvPr id="71" name="正方形/長方形 70"/>
          <p:cNvSpPr/>
          <p:nvPr/>
        </p:nvSpPr>
        <p:spPr>
          <a:xfrm>
            <a:off x="3707109" y="3582897"/>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pic>
        <p:nvPicPr>
          <p:cNvPr id="70" name="図 6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559237" y="3438501"/>
            <a:ext cx="1196500" cy="1489759"/>
          </a:xfrm>
          <a:prstGeom prst="rect">
            <a:avLst/>
          </a:prstGeom>
        </p:spPr>
      </p:pic>
      <p:pic>
        <p:nvPicPr>
          <p:cNvPr id="22" name="図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618434" y="3574934"/>
            <a:ext cx="971667" cy="512227"/>
          </a:xfrm>
          <a:prstGeom prst="rect">
            <a:avLst/>
          </a:prstGeom>
        </p:spPr>
      </p:pic>
      <p:sp>
        <p:nvSpPr>
          <p:cNvPr id="72" name="正方形/長方形 71"/>
          <p:cNvSpPr/>
          <p:nvPr/>
        </p:nvSpPr>
        <p:spPr>
          <a:xfrm>
            <a:off x="3163086" y="6430483"/>
            <a:ext cx="1746995" cy="255263"/>
          </a:xfrm>
          <a:prstGeom prst="rect">
            <a:avLst/>
          </a:prstGeom>
        </p:spPr>
        <p:txBody>
          <a:bodyPr wrap="square">
            <a:spAutoFit/>
          </a:bodyPr>
          <a:lstStyle/>
          <a:p>
            <a:pPr>
              <a:lnSpc>
                <a:spcPct val="150000"/>
              </a:lnSpc>
            </a:pPr>
            <a:r>
              <a:rPr lang="en-US" altLang="ja-JP" sz="706" dirty="0">
                <a:latin typeface="+mn-ea"/>
                <a:cs typeface="Hiragino Kaku Gothic Pro W3" charset="-128"/>
              </a:rPr>
              <a:t>http://sample-shop.com</a:t>
            </a:r>
          </a:p>
        </p:txBody>
      </p:sp>
      <p:sp>
        <p:nvSpPr>
          <p:cNvPr id="73" name="正方形/長方形 72"/>
          <p:cNvSpPr/>
          <p:nvPr/>
        </p:nvSpPr>
        <p:spPr>
          <a:xfrm>
            <a:off x="1964835" y="6304699"/>
            <a:ext cx="1227493" cy="323165"/>
          </a:xfrm>
          <a:prstGeom prst="rect">
            <a:avLst/>
          </a:prstGeom>
        </p:spPr>
        <p:txBody>
          <a:bodyPr wrap="square">
            <a:spAutoFit/>
          </a:bodyPr>
          <a:lstStyle/>
          <a:p>
            <a:pPr>
              <a:lnSpc>
                <a:spcPts val="898"/>
              </a:lnSpc>
            </a:pPr>
            <a:r>
              <a:rPr lang="ja-JP" altLang="en-US" sz="577" b="1" dirty="0">
                <a:latin typeface="Yu Gothic" charset="-128"/>
                <a:ea typeface="Yu Gothic" charset="-128"/>
                <a:cs typeface="Yu Gothic" charset="-128"/>
              </a:rPr>
              <a:t>営業時間：</a:t>
            </a:r>
            <a:r>
              <a:rPr lang="en-US" altLang="ja-JP" sz="577" b="1" dirty="0">
                <a:latin typeface="Yu Gothic" charset="-128"/>
                <a:ea typeface="Yu Gothic" charset="-128"/>
                <a:cs typeface="Yu Gothic" charset="-128"/>
              </a:rPr>
              <a:t>00:00</a:t>
            </a:r>
            <a:r>
              <a:rPr lang="ja-JP" altLang="en-US" sz="577" b="1" dirty="0">
                <a:latin typeface="Yu Gothic" charset="-128"/>
                <a:ea typeface="Yu Gothic" charset="-128"/>
                <a:cs typeface="Yu Gothic" charset="-128"/>
              </a:rPr>
              <a:t>～</a:t>
            </a:r>
            <a:r>
              <a:rPr lang="en-US" altLang="ja-JP" sz="577" b="1" dirty="0">
                <a:latin typeface="Yu Gothic" charset="-128"/>
                <a:ea typeface="Yu Gothic" charset="-128"/>
                <a:cs typeface="Yu Gothic" charset="-128"/>
              </a:rPr>
              <a:t> 00:00</a:t>
            </a:r>
          </a:p>
          <a:p>
            <a:pPr>
              <a:lnSpc>
                <a:spcPts val="898"/>
              </a:lnSpc>
            </a:pPr>
            <a:r>
              <a:rPr lang="ja-JP" altLang="en-US" sz="577" b="1" dirty="0">
                <a:latin typeface="Yu Gothic" charset="-128"/>
                <a:ea typeface="Yu Gothic" charset="-128"/>
                <a:cs typeface="Yu Gothic" charset="-128"/>
              </a:rPr>
              <a:t>定休日：〇曜日、第〇曜日</a:t>
            </a:r>
            <a:endParaRPr lang="en-US" altLang="ja-JP" sz="577" b="1" dirty="0">
              <a:latin typeface="Yu Gothic" charset="-128"/>
              <a:ea typeface="Yu Gothic" charset="-128"/>
              <a:cs typeface="Yu Gothic" charset="-128"/>
            </a:endParaRPr>
          </a:p>
        </p:txBody>
      </p:sp>
      <p:sp>
        <p:nvSpPr>
          <p:cNvPr id="23" name="正方形/長方形 22"/>
          <p:cNvSpPr/>
          <p:nvPr/>
        </p:nvSpPr>
        <p:spPr>
          <a:xfrm>
            <a:off x="1866975" y="6317984"/>
            <a:ext cx="29325" cy="2579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76" name="正方形/長方形 75"/>
          <p:cNvSpPr/>
          <p:nvPr/>
        </p:nvSpPr>
        <p:spPr>
          <a:xfrm>
            <a:off x="3036257" y="6317984"/>
            <a:ext cx="29325" cy="2579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pic>
        <p:nvPicPr>
          <p:cNvPr id="36" name="図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59528" y="6065698"/>
            <a:ext cx="4768403" cy="762475"/>
          </a:xfrm>
          <a:prstGeom prst="rect">
            <a:avLst/>
          </a:prstGeom>
        </p:spPr>
      </p:pic>
      <p:pic>
        <p:nvPicPr>
          <p:cNvPr id="37" name="図 3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57088" y="4421853"/>
            <a:ext cx="2113425" cy="1542546"/>
          </a:xfrm>
          <a:prstGeom prst="rect">
            <a:avLst/>
          </a:prstGeom>
        </p:spPr>
      </p:pic>
      <p:pic>
        <p:nvPicPr>
          <p:cNvPr id="38" name="図 3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47822" y="3098947"/>
            <a:ext cx="2113425" cy="1595333"/>
          </a:xfrm>
          <a:prstGeom prst="rect">
            <a:avLst/>
          </a:prstGeom>
        </p:spPr>
      </p:pic>
      <p:pic>
        <p:nvPicPr>
          <p:cNvPr id="42" name="図 4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14342" y="391252"/>
            <a:ext cx="2209223" cy="1593378"/>
          </a:xfrm>
          <a:prstGeom prst="rect">
            <a:avLst/>
          </a:prstGeom>
        </p:spPr>
      </p:pic>
      <p:sp>
        <p:nvSpPr>
          <p:cNvPr id="43" name="正方形/長方形 42"/>
          <p:cNvSpPr/>
          <p:nvPr/>
        </p:nvSpPr>
        <p:spPr>
          <a:xfrm>
            <a:off x="8064230" y="2384260"/>
            <a:ext cx="1498560" cy="1015663"/>
          </a:xfrm>
          <a:prstGeom prst="rect">
            <a:avLst/>
          </a:prstGeom>
        </p:spPr>
        <p:txBody>
          <a:bodyPr wrap="square">
            <a:spAutoFit/>
          </a:bodyPr>
          <a:lstStyle/>
          <a:p>
            <a:pPr>
              <a:lnSpc>
                <a:spcPts val="1155"/>
              </a:lnSpc>
            </a:pPr>
            <a:r>
              <a:rPr lang="ja-JP" altLang="en-US" sz="770" b="1" spc="32" dirty="0">
                <a:latin typeface="Hiragino Kaku Gothic Pro W6" charset="-128"/>
                <a:ea typeface="Hiragino Kaku Gothic Pro W6" charset="-128"/>
                <a:cs typeface="Hiragino Kaku Gothic Pro W6" charset="-128"/>
              </a:rPr>
              <a:t>大人っぽく？かわいく？</a:t>
            </a:r>
            <a:endParaRPr lang="en-US" altLang="ja-JP" sz="770" b="1" spc="32" dirty="0">
              <a:latin typeface="Hiragino Kaku Gothic Pro W6" charset="-128"/>
              <a:ea typeface="Hiragino Kaku Gothic Pro W6" charset="-128"/>
              <a:cs typeface="Hiragino Kaku Gothic Pro W6" charset="-128"/>
            </a:endParaRPr>
          </a:p>
          <a:p>
            <a:pPr>
              <a:lnSpc>
                <a:spcPts val="1155"/>
              </a:lnSpc>
            </a:pPr>
            <a:r>
              <a:rPr lang="ja-JP" altLang="en-US" sz="770" b="1" spc="32" dirty="0">
                <a:latin typeface="Hiragino Kaku Gothic Pro W6" charset="-128"/>
                <a:ea typeface="Hiragino Kaku Gothic Pro W6" charset="-128"/>
                <a:cs typeface="Hiragino Kaku Gothic Pro W6" charset="-128"/>
              </a:rPr>
              <a:t>ヘアカラーで一気に印象をチェンジ！トレンドのヘアカラーをチェック！</a:t>
            </a:r>
            <a:r>
              <a:rPr lang="ja-JP" altLang="en-US" sz="770" b="1" spc="32">
                <a:latin typeface="Hiragino Kaku Gothic Pro W6" charset="-128"/>
                <a:ea typeface="Hiragino Kaku Gothic Pro W6" charset="-128"/>
                <a:cs typeface="Hiragino Kaku Gothic Pro W6" charset="-128"/>
              </a:rPr>
              <a:t>あなたに似合う色がきっとある。お店でお待ちしています！</a:t>
            </a:r>
            <a:endParaRPr lang="en-US" altLang="ja-JP" sz="770" b="1" spc="32" dirty="0">
              <a:latin typeface="Hiragino Kaku Gothic Pro W6" charset="-128"/>
              <a:ea typeface="Hiragino Kaku Gothic Pro W6" charset="-128"/>
              <a:cs typeface="Hiragino Kaku Gothic Pro W6" charset="-128"/>
            </a:endParaRPr>
          </a:p>
        </p:txBody>
      </p:sp>
      <p:sp>
        <p:nvSpPr>
          <p:cNvPr id="44" name="正方形/長方形 43"/>
          <p:cNvSpPr/>
          <p:nvPr/>
        </p:nvSpPr>
        <p:spPr>
          <a:xfrm>
            <a:off x="5242097" y="6224493"/>
            <a:ext cx="1554157" cy="373757"/>
          </a:xfrm>
          <a:prstGeom prst="rect">
            <a:avLst/>
          </a:prstGeom>
        </p:spPr>
        <p:txBody>
          <a:bodyPr wrap="square">
            <a:spAutoFit/>
          </a:bodyPr>
          <a:lstStyle/>
          <a:p>
            <a:pPr>
              <a:lnSpc>
                <a:spcPct val="150000"/>
              </a:lnSpc>
            </a:pPr>
            <a:r>
              <a:rPr lang="ja-JP" altLang="en-US" sz="1219" b="1" spc="64" dirty="0">
                <a:latin typeface="Hiragino Kaku Gothic Pro W6" charset="-128"/>
                <a:ea typeface="Hiragino Kaku Gothic Pro W6" charset="-128"/>
                <a:cs typeface="Hiragino Kaku Gothic Pro W6" charset="-128"/>
              </a:rPr>
              <a:t>サンプルの飲食店</a:t>
            </a:r>
            <a:endParaRPr lang="en-US" altLang="ja-JP" sz="1219" b="1" spc="64" dirty="0">
              <a:latin typeface="Hiragino Kaku Gothic Pro W6" charset="-128"/>
              <a:ea typeface="Hiragino Kaku Gothic Pro W6" charset="-128"/>
              <a:cs typeface="Hiragino Kaku Gothic Pro W6" charset="-128"/>
            </a:endParaRPr>
          </a:p>
        </p:txBody>
      </p:sp>
      <p:sp>
        <p:nvSpPr>
          <p:cNvPr id="45" name="正方形/長方形 44"/>
          <p:cNvSpPr/>
          <p:nvPr/>
        </p:nvSpPr>
        <p:spPr>
          <a:xfrm>
            <a:off x="5244171" y="6482963"/>
            <a:ext cx="1746995" cy="181140"/>
          </a:xfrm>
          <a:prstGeom prst="rect">
            <a:avLst/>
          </a:prstGeom>
        </p:spPr>
        <p:txBody>
          <a:bodyPr wrap="square">
            <a:spAutoFit/>
          </a:bodyPr>
          <a:lstStyle/>
          <a:p>
            <a:r>
              <a:rPr lang="ja-JP" altLang="en-US" sz="577" dirty="0">
                <a:latin typeface="Yu Gothic Medium" charset="-128"/>
                <a:ea typeface="Yu Gothic Medium" charset="-128"/>
                <a:cs typeface="Yu Gothic Medium" charset="-128"/>
              </a:rPr>
              <a:t>〒</a:t>
            </a:r>
            <a:r>
              <a:rPr lang="en-US" altLang="ja-JP" sz="577" dirty="0">
                <a:latin typeface="Yu Gothic Medium" charset="-128"/>
                <a:ea typeface="Yu Gothic Medium" charset="-128"/>
                <a:cs typeface="Yu Gothic Medium" charset="-128"/>
              </a:rPr>
              <a:t>000-0000</a:t>
            </a:r>
            <a:r>
              <a:rPr lang="ja-JP" altLang="en-US" sz="577" dirty="0">
                <a:latin typeface="Yu Gothic Medium" charset="-128"/>
                <a:ea typeface="Yu Gothic Medium" charset="-128"/>
                <a:cs typeface="Yu Gothic Medium" charset="-128"/>
              </a:rPr>
              <a:t>　〇〇県〇〇市〇〇〇〇〇〇〇</a:t>
            </a:r>
            <a:endParaRPr lang="en-US" altLang="ja-JP" sz="577" dirty="0">
              <a:latin typeface="Yu Gothic Medium" charset="-128"/>
              <a:ea typeface="Yu Gothic Medium" charset="-128"/>
              <a:cs typeface="Yu Gothic Medium" charset="-128"/>
            </a:endParaRPr>
          </a:p>
        </p:txBody>
      </p:sp>
      <p:sp>
        <p:nvSpPr>
          <p:cNvPr id="46" name="正方形/長方形 45"/>
          <p:cNvSpPr/>
          <p:nvPr/>
        </p:nvSpPr>
        <p:spPr>
          <a:xfrm>
            <a:off x="5319636" y="1610601"/>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47" name="正方形/長方形 46"/>
          <p:cNvSpPr/>
          <p:nvPr/>
        </p:nvSpPr>
        <p:spPr>
          <a:xfrm>
            <a:off x="8097284" y="6226442"/>
            <a:ext cx="1366080" cy="388504"/>
          </a:xfrm>
          <a:prstGeom prst="rect">
            <a:avLst/>
          </a:prstGeom>
        </p:spPr>
        <p:txBody>
          <a:bodyPr wrap="none">
            <a:spAutoFit/>
          </a:bodyPr>
          <a:lstStyle/>
          <a:p>
            <a:pPr>
              <a:lnSpc>
                <a:spcPct val="150000"/>
              </a:lnSpc>
            </a:pPr>
            <a:r>
              <a:rPr lang="en-US" altLang="ja-JP" sz="1283" b="1" dirty="0">
                <a:latin typeface="+mn-ea"/>
                <a:cs typeface="Hiragino Kaku Gothic Pro W6" charset="-128"/>
              </a:rPr>
              <a:t>0000-000-0000</a:t>
            </a:r>
          </a:p>
        </p:txBody>
      </p:sp>
      <p:pic>
        <p:nvPicPr>
          <p:cNvPr id="48" name="図 4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78194" y="404010"/>
            <a:ext cx="1393961" cy="1929649"/>
          </a:xfrm>
          <a:prstGeom prst="rect">
            <a:avLst/>
          </a:prstGeom>
        </p:spPr>
      </p:pic>
      <p:pic>
        <p:nvPicPr>
          <p:cNvPr id="49" name="図 48"/>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66940" y="1467962"/>
            <a:ext cx="1196500" cy="1489759"/>
          </a:xfrm>
          <a:prstGeom prst="rect">
            <a:avLst/>
          </a:prstGeom>
        </p:spPr>
      </p:pic>
      <p:sp>
        <p:nvSpPr>
          <p:cNvPr id="50" name="正方形/長方形 49"/>
          <p:cNvSpPr/>
          <p:nvPr/>
        </p:nvSpPr>
        <p:spPr>
          <a:xfrm>
            <a:off x="5853497" y="804098"/>
            <a:ext cx="1617396"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51" name="テキスト ボックス 50"/>
          <p:cNvSpPr txBox="1"/>
          <p:nvPr/>
        </p:nvSpPr>
        <p:spPr>
          <a:xfrm>
            <a:off x="5880990" y="665046"/>
            <a:ext cx="1726747" cy="309444"/>
          </a:xfrm>
          <a:prstGeom prst="rect">
            <a:avLst/>
          </a:prstGeom>
          <a:noFill/>
        </p:spPr>
        <p:txBody>
          <a:bodyPr wrap="square" rtlCol="0">
            <a:spAutoFit/>
          </a:bodyPr>
          <a:lstStyle/>
          <a:p>
            <a:r>
              <a:rPr lang="ja-JP" altLang="en-US" sz="1411" b="1" spc="32" dirty="0">
                <a:latin typeface="Hiragino Kaku Gothic Pro W6" charset="-128"/>
                <a:ea typeface="Hiragino Kaku Gothic Pro W6" charset="-128"/>
                <a:cs typeface="Hiragino Kaku Gothic Pro W6" charset="-128"/>
              </a:rPr>
              <a:t>ハイライトカラー</a:t>
            </a:r>
            <a:endParaRPr kumimoji="1" lang="ja-JP" altLang="en-US" sz="1411" dirty="0"/>
          </a:p>
        </p:txBody>
      </p:sp>
      <p:sp>
        <p:nvSpPr>
          <p:cNvPr id="52" name="正方形/長方形 51"/>
          <p:cNvSpPr/>
          <p:nvPr/>
        </p:nvSpPr>
        <p:spPr>
          <a:xfrm>
            <a:off x="5836455" y="961233"/>
            <a:ext cx="1771281"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明るい色を部分的に染めるハイライト。</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髪に立体感が出る今シーズン流行りの色。</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明るい印象にチェンジ！したいあなたに。</a:t>
            </a:r>
            <a:endParaRPr lang="en-US" altLang="ja-JP" sz="641" b="1" spc="32" dirty="0">
              <a:latin typeface="Yu Gothic" charset="-128"/>
              <a:ea typeface="Yu Gothic" charset="-128"/>
              <a:cs typeface="Yu Gothic" charset="-128"/>
            </a:endParaRPr>
          </a:p>
        </p:txBody>
      </p:sp>
      <p:sp>
        <p:nvSpPr>
          <p:cNvPr id="53" name="テキスト ボックス 52"/>
          <p:cNvSpPr txBox="1"/>
          <p:nvPr/>
        </p:nvSpPr>
        <p:spPr>
          <a:xfrm>
            <a:off x="6296587" y="1407556"/>
            <a:ext cx="1032693"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pic>
        <p:nvPicPr>
          <p:cNvPr id="59" name="図 58"/>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34347" y="2152995"/>
            <a:ext cx="1186724" cy="639306"/>
          </a:xfrm>
          <a:prstGeom prst="rect">
            <a:avLst/>
          </a:prstGeom>
        </p:spPr>
      </p:pic>
      <p:sp>
        <p:nvSpPr>
          <p:cNvPr id="60" name="正方形/長方形 59"/>
          <p:cNvSpPr/>
          <p:nvPr/>
        </p:nvSpPr>
        <p:spPr>
          <a:xfrm>
            <a:off x="5338391" y="3494885"/>
            <a:ext cx="1652774"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61" name="テキスト ボックス 60"/>
          <p:cNvSpPr txBox="1"/>
          <p:nvPr/>
        </p:nvSpPr>
        <p:spPr>
          <a:xfrm>
            <a:off x="5361302" y="3355832"/>
            <a:ext cx="1746871" cy="309444"/>
          </a:xfrm>
          <a:prstGeom prst="rect">
            <a:avLst/>
          </a:prstGeom>
          <a:noFill/>
        </p:spPr>
        <p:txBody>
          <a:bodyPr wrap="square" rtlCol="0">
            <a:spAutoFit/>
          </a:bodyPr>
          <a:lstStyle/>
          <a:p>
            <a:r>
              <a:rPr lang="ja-JP" altLang="en-US" sz="1411" b="1" spc="32" dirty="0">
                <a:latin typeface="Hiragino Kaku Gothic Pro W6" charset="-128"/>
                <a:ea typeface="Hiragino Kaku Gothic Pro W6" charset="-128"/>
                <a:cs typeface="Hiragino Kaku Gothic Pro W6" charset="-128"/>
              </a:rPr>
              <a:t>ヌーディベージュ</a:t>
            </a:r>
            <a:endParaRPr kumimoji="1" lang="ja-JP" altLang="en-US" sz="1411" dirty="0"/>
          </a:p>
        </p:txBody>
      </p:sp>
      <p:sp>
        <p:nvSpPr>
          <p:cNvPr id="62" name="正方形/長方形 61"/>
          <p:cNvSpPr/>
          <p:nvPr/>
        </p:nvSpPr>
        <p:spPr>
          <a:xfrm>
            <a:off x="5268607" y="3651723"/>
            <a:ext cx="1886545"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女の子らしさをグッと上げる明るく柔らかい印象の今年のトレンドカラー。</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ふんわり軽やかな印象に。</a:t>
            </a:r>
            <a:endParaRPr lang="en-US" altLang="ja-JP" sz="641" b="1" spc="32" dirty="0">
              <a:latin typeface="Yu Gothic" charset="-128"/>
              <a:ea typeface="Yu Gothic" charset="-128"/>
              <a:cs typeface="Yu Gothic" charset="-128"/>
            </a:endParaRPr>
          </a:p>
        </p:txBody>
      </p:sp>
      <p:sp>
        <p:nvSpPr>
          <p:cNvPr id="63" name="テキスト ボックス 62"/>
          <p:cNvSpPr txBox="1"/>
          <p:nvPr/>
        </p:nvSpPr>
        <p:spPr>
          <a:xfrm>
            <a:off x="5769297" y="4099954"/>
            <a:ext cx="1032693"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sp>
        <p:nvSpPr>
          <p:cNvPr id="74" name="正方形/長方形 73"/>
          <p:cNvSpPr/>
          <p:nvPr/>
        </p:nvSpPr>
        <p:spPr>
          <a:xfrm>
            <a:off x="6294534" y="4600162"/>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pic>
        <p:nvPicPr>
          <p:cNvPr id="75" name="図 7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47751" y="4459898"/>
            <a:ext cx="1196500" cy="1489759"/>
          </a:xfrm>
          <a:prstGeom prst="rect">
            <a:avLst/>
          </a:prstGeom>
        </p:spPr>
      </p:pic>
      <p:pic>
        <p:nvPicPr>
          <p:cNvPr id="77" name="図 7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230460" y="5316227"/>
            <a:ext cx="979487" cy="508317"/>
          </a:xfrm>
          <a:prstGeom prst="rect">
            <a:avLst/>
          </a:prstGeom>
        </p:spPr>
      </p:pic>
      <p:sp>
        <p:nvSpPr>
          <p:cNvPr id="78" name="正方形/長方形 77"/>
          <p:cNvSpPr/>
          <p:nvPr/>
        </p:nvSpPr>
        <p:spPr>
          <a:xfrm>
            <a:off x="7752106" y="4973702"/>
            <a:ext cx="1670796"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79" name="テキスト ボックス 78"/>
          <p:cNvSpPr txBox="1"/>
          <p:nvPr/>
        </p:nvSpPr>
        <p:spPr>
          <a:xfrm>
            <a:off x="7770435" y="4834649"/>
            <a:ext cx="1730873" cy="309444"/>
          </a:xfrm>
          <a:prstGeom prst="rect">
            <a:avLst/>
          </a:prstGeom>
          <a:noFill/>
        </p:spPr>
        <p:txBody>
          <a:bodyPr wrap="square" rtlCol="0">
            <a:spAutoFit/>
          </a:bodyPr>
          <a:lstStyle/>
          <a:p>
            <a:r>
              <a:rPr lang="ja-JP" altLang="en-US" sz="1411" b="1" spc="32" dirty="0">
                <a:latin typeface="Hiragino Kaku Gothic Pro W6" charset="-128"/>
                <a:ea typeface="Hiragino Kaku Gothic Pro W6" charset="-128"/>
                <a:cs typeface="Hiragino Kaku Gothic Pro W6" charset="-128"/>
              </a:rPr>
              <a:t>ブルージュカラー</a:t>
            </a:r>
            <a:endParaRPr kumimoji="1" lang="ja-JP" altLang="en-US" sz="1411" dirty="0"/>
          </a:p>
        </p:txBody>
      </p:sp>
      <p:sp>
        <p:nvSpPr>
          <p:cNvPr id="80" name="正方形/長方形 79"/>
          <p:cNvSpPr/>
          <p:nvPr/>
        </p:nvSpPr>
        <p:spPr>
          <a:xfrm>
            <a:off x="7678346" y="5130837"/>
            <a:ext cx="1886545"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ブルーにベージュをプラスしたくすみが面白い人気のカラー。</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落ち着きの中に遊びゴコロを忍ばせて。</a:t>
            </a:r>
            <a:endParaRPr lang="en-US" altLang="ja-JP" sz="641" b="1" spc="32" dirty="0">
              <a:latin typeface="Yu Gothic" charset="-128"/>
              <a:ea typeface="Yu Gothic" charset="-128"/>
              <a:cs typeface="Yu Gothic" charset="-128"/>
            </a:endParaRPr>
          </a:p>
        </p:txBody>
      </p:sp>
      <p:sp>
        <p:nvSpPr>
          <p:cNvPr id="81" name="テキスト ボックス 80"/>
          <p:cNvSpPr txBox="1"/>
          <p:nvPr/>
        </p:nvSpPr>
        <p:spPr>
          <a:xfrm>
            <a:off x="8195196" y="5577160"/>
            <a:ext cx="1032693"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sp>
        <p:nvSpPr>
          <p:cNvPr id="82" name="正方形/長方形 81"/>
          <p:cNvSpPr/>
          <p:nvPr/>
        </p:nvSpPr>
        <p:spPr>
          <a:xfrm>
            <a:off x="8666897" y="3582897"/>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pic>
        <p:nvPicPr>
          <p:cNvPr id="83" name="図 8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519025" y="3438501"/>
            <a:ext cx="1196500" cy="1489759"/>
          </a:xfrm>
          <a:prstGeom prst="rect">
            <a:avLst/>
          </a:prstGeom>
        </p:spPr>
      </p:pic>
      <p:pic>
        <p:nvPicPr>
          <p:cNvPr id="84" name="図 83"/>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578222" y="3574934"/>
            <a:ext cx="971667" cy="512227"/>
          </a:xfrm>
          <a:prstGeom prst="rect">
            <a:avLst/>
          </a:prstGeom>
        </p:spPr>
      </p:pic>
      <p:sp>
        <p:nvSpPr>
          <p:cNvPr id="85" name="正方形/長方形 84"/>
          <p:cNvSpPr/>
          <p:nvPr/>
        </p:nvSpPr>
        <p:spPr>
          <a:xfrm>
            <a:off x="8111444" y="6430483"/>
            <a:ext cx="1746995" cy="255263"/>
          </a:xfrm>
          <a:prstGeom prst="rect">
            <a:avLst/>
          </a:prstGeom>
        </p:spPr>
        <p:txBody>
          <a:bodyPr wrap="square">
            <a:spAutoFit/>
          </a:bodyPr>
          <a:lstStyle/>
          <a:p>
            <a:pPr>
              <a:lnSpc>
                <a:spcPct val="150000"/>
              </a:lnSpc>
            </a:pPr>
            <a:r>
              <a:rPr lang="en-US" altLang="ja-JP" sz="706" dirty="0">
                <a:latin typeface="+mn-ea"/>
                <a:cs typeface="Hiragino Kaku Gothic Pro W3" charset="-128"/>
              </a:rPr>
              <a:t>http://sample-shop.com</a:t>
            </a:r>
          </a:p>
        </p:txBody>
      </p:sp>
      <p:sp>
        <p:nvSpPr>
          <p:cNvPr id="86" name="正方形/長方形 85"/>
          <p:cNvSpPr/>
          <p:nvPr/>
        </p:nvSpPr>
        <p:spPr>
          <a:xfrm>
            <a:off x="6924623" y="6304699"/>
            <a:ext cx="1227493" cy="323165"/>
          </a:xfrm>
          <a:prstGeom prst="rect">
            <a:avLst/>
          </a:prstGeom>
        </p:spPr>
        <p:txBody>
          <a:bodyPr wrap="square">
            <a:spAutoFit/>
          </a:bodyPr>
          <a:lstStyle/>
          <a:p>
            <a:pPr>
              <a:lnSpc>
                <a:spcPts val="898"/>
              </a:lnSpc>
            </a:pPr>
            <a:r>
              <a:rPr lang="ja-JP" altLang="en-US" sz="577" b="1" dirty="0">
                <a:latin typeface="Yu Gothic" charset="-128"/>
                <a:ea typeface="Yu Gothic" charset="-128"/>
                <a:cs typeface="Yu Gothic" charset="-128"/>
              </a:rPr>
              <a:t>営業時間：</a:t>
            </a:r>
            <a:r>
              <a:rPr lang="en-US" altLang="ja-JP" sz="577" b="1" dirty="0">
                <a:latin typeface="Yu Gothic" charset="-128"/>
                <a:ea typeface="Yu Gothic" charset="-128"/>
                <a:cs typeface="Yu Gothic" charset="-128"/>
              </a:rPr>
              <a:t>00:00</a:t>
            </a:r>
            <a:r>
              <a:rPr lang="ja-JP" altLang="en-US" sz="577" b="1" dirty="0">
                <a:latin typeface="Yu Gothic" charset="-128"/>
                <a:ea typeface="Yu Gothic" charset="-128"/>
                <a:cs typeface="Yu Gothic" charset="-128"/>
              </a:rPr>
              <a:t>～</a:t>
            </a:r>
            <a:r>
              <a:rPr lang="en-US" altLang="ja-JP" sz="577" b="1" dirty="0">
                <a:latin typeface="Yu Gothic" charset="-128"/>
                <a:ea typeface="Yu Gothic" charset="-128"/>
                <a:cs typeface="Yu Gothic" charset="-128"/>
              </a:rPr>
              <a:t> 00:00</a:t>
            </a:r>
          </a:p>
          <a:p>
            <a:pPr>
              <a:lnSpc>
                <a:spcPts val="898"/>
              </a:lnSpc>
            </a:pPr>
            <a:r>
              <a:rPr lang="ja-JP" altLang="en-US" sz="577" b="1" dirty="0">
                <a:latin typeface="Yu Gothic" charset="-128"/>
                <a:ea typeface="Yu Gothic" charset="-128"/>
                <a:cs typeface="Yu Gothic" charset="-128"/>
              </a:rPr>
              <a:t>定休日：〇曜日、第〇曜日</a:t>
            </a:r>
            <a:endParaRPr lang="en-US" altLang="ja-JP" sz="577" b="1" dirty="0">
              <a:latin typeface="Yu Gothic" charset="-128"/>
              <a:ea typeface="Yu Gothic" charset="-128"/>
              <a:cs typeface="Yu Gothic" charset="-128"/>
            </a:endParaRPr>
          </a:p>
        </p:txBody>
      </p:sp>
      <p:sp>
        <p:nvSpPr>
          <p:cNvPr id="87" name="正方形/長方形 86"/>
          <p:cNvSpPr/>
          <p:nvPr/>
        </p:nvSpPr>
        <p:spPr>
          <a:xfrm>
            <a:off x="6826763" y="6317984"/>
            <a:ext cx="29325" cy="2579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88" name="正方形/長方形 87"/>
          <p:cNvSpPr/>
          <p:nvPr/>
        </p:nvSpPr>
        <p:spPr>
          <a:xfrm>
            <a:off x="7996045" y="6317984"/>
            <a:ext cx="29325" cy="2579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Tree>
    <p:extLst>
      <p:ext uri="{BB962C8B-B14F-4D97-AF65-F5344CB8AC3E}">
        <p14:creationId xmlns:p14="http://schemas.microsoft.com/office/powerpoint/2010/main" val="17913513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pic>
        <p:nvPicPr>
          <p:cNvPr id="24" name="図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730" y="6065698"/>
            <a:ext cx="4768403" cy="762475"/>
          </a:xfrm>
          <a:prstGeom prst="rect">
            <a:avLst/>
          </a:prstGeom>
        </p:spPr>
      </p:pic>
      <p:pic>
        <p:nvPicPr>
          <p:cNvPr id="21" name="図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9290" y="4421853"/>
            <a:ext cx="2113425" cy="1542546"/>
          </a:xfrm>
          <a:prstGeom prst="rect">
            <a:avLst/>
          </a:prstGeom>
        </p:spPr>
      </p:pic>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20024" y="3098947"/>
            <a:ext cx="2113425" cy="1595333"/>
          </a:xfrm>
          <a:prstGeom prst="rect">
            <a:avLst/>
          </a:prstGeom>
        </p:spPr>
      </p:pic>
      <p:pic>
        <p:nvPicPr>
          <p:cNvPr id="7" name="図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544" y="391252"/>
            <a:ext cx="2209223" cy="1593378"/>
          </a:xfrm>
          <a:prstGeom prst="rect">
            <a:avLst/>
          </a:prstGeom>
        </p:spPr>
      </p:pic>
      <p:sp>
        <p:nvSpPr>
          <p:cNvPr id="33" name="正方形/長方形 32"/>
          <p:cNvSpPr/>
          <p:nvPr/>
        </p:nvSpPr>
        <p:spPr>
          <a:xfrm>
            <a:off x="3036432" y="2384260"/>
            <a:ext cx="1498560" cy="1015663"/>
          </a:xfrm>
          <a:prstGeom prst="rect">
            <a:avLst/>
          </a:prstGeom>
        </p:spPr>
        <p:txBody>
          <a:bodyPr wrap="square">
            <a:spAutoFit/>
          </a:bodyPr>
          <a:lstStyle/>
          <a:p>
            <a:pPr>
              <a:lnSpc>
                <a:spcPts val="1155"/>
              </a:lnSpc>
            </a:pPr>
            <a:r>
              <a:rPr lang="ja-JP" altLang="en-US" sz="770" b="1" spc="32" dirty="0">
                <a:latin typeface="Hiragino Kaku Gothic Pro W6" charset="-128"/>
                <a:ea typeface="Hiragino Kaku Gothic Pro W6" charset="-128"/>
                <a:cs typeface="Hiragino Kaku Gothic Pro W6" charset="-128"/>
              </a:rPr>
              <a:t>大人っぽく？かわいく？</a:t>
            </a:r>
            <a:endParaRPr lang="en-US" altLang="ja-JP" sz="770" b="1" spc="32" dirty="0">
              <a:latin typeface="Hiragino Kaku Gothic Pro W6" charset="-128"/>
              <a:ea typeface="Hiragino Kaku Gothic Pro W6" charset="-128"/>
              <a:cs typeface="Hiragino Kaku Gothic Pro W6" charset="-128"/>
            </a:endParaRPr>
          </a:p>
          <a:p>
            <a:pPr>
              <a:lnSpc>
                <a:spcPts val="1155"/>
              </a:lnSpc>
            </a:pPr>
            <a:r>
              <a:rPr lang="ja-JP" altLang="en-US" sz="770" b="1" spc="32" dirty="0">
                <a:latin typeface="Hiragino Kaku Gothic Pro W6" charset="-128"/>
                <a:ea typeface="Hiragino Kaku Gothic Pro W6" charset="-128"/>
                <a:cs typeface="Hiragino Kaku Gothic Pro W6" charset="-128"/>
              </a:rPr>
              <a:t>ヘアカラーで一気に印象をチェンジ！トレンドのヘアカラーをチェック！</a:t>
            </a:r>
            <a:r>
              <a:rPr lang="ja-JP" altLang="en-US" sz="770" b="1" spc="32">
                <a:latin typeface="Hiragino Kaku Gothic Pro W6" charset="-128"/>
                <a:ea typeface="Hiragino Kaku Gothic Pro W6" charset="-128"/>
                <a:cs typeface="Hiragino Kaku Gothic Pro W6" charset="-128"/>
              </a:rPr>
              <a:t>あなたに似合う色がきっとある。お店でお待ちしています！</a:t>
            </a:r>
            <a:endParaRPr lang="en-US" altLang="ja-JP" sz="770" b="1" spc="32" dirty="0">
              <a:latin typeface="Hiragino Kaku Gothic Pro W6" charset="-128"/>
              <a:ea typeface="Hiragino Kaku Gothic Pro W6" charset="-128"/>
              <a:cs typeface="Hiragino Kaku Gothic Pro W6" charset="-128"/>
            </a:endParaRPr>
          </a:p>
        </p:txBody>
      </p:sp>
      <p:sp>
        <p:nvSpPr>
          <p:cNvPr id="39" name="正方形/長方形 38"/>
          <p:cNvSpPr/>
          <p:nvPr/>
        </p:nvSpPr>
        <p:spPr>
          <a:xfrm>
            <a:off x="214300" y="6224493"/>
            <a:ext cx="1461500" cy="655179"/>
          </a:xfrm>
          <a:prstGeom prst="rect">
            <a:avLst/>
          </a:prstGeom>
        </p:spPr>
        <p:txBody>
          <a:bodyPr wrap="square">
            <a:spAutoFit/>
          </a:bodyPr>
          <a:lstStyle/>
          <a:p>
            <a:pPr>
              <a:lnSpc>
                <a:spcPct val="150000"/>
              </a:lnSpc>
            </a:pPr>
            <a:r>
              <a:rPr lang="ja-JP" altLang="en-US" sz="1219" b="1" spc="64" dirty="0">
                <a:latin typeface="Hiragino Kaku Gothic Pro W6" charset="-128"/>
                <a:ea typeface="Hiragino Kaku Gothic Pro W6" charset="-128"/>
                <a:cs typeface="Hiragino Kaku Gothic Pro W6" charset="-128"/>
              </a:rPr>
              <a:t>サンプルの飲食店</a:t>
            </a:r>
            <a:endParaRPr lang="en-US" altLang="ja-JP" sz="1219" b="1" spc="64" dirty="0">
              <a:latin typeface="Hiragino Kaku Gothic Pro W6" charset="-128"/>
              <a:ea typeface="Hiragino Kaku Gothic Pro W6" charset="-128"/>
              <a:cs typeface="Hiragino Kaku Gothic Pro W6" charset="-128"/>
            </a:endParaRPr>
          </a:p>
        </p:txBody>
      </p:sp>
      <p:sp>
        <p:nvSpPr>
          <p:cNvPr id="40" name="正方形/長方形 39"/>
          <p:cNvSpPr/>
          <p:nvPr/>
        </p:nvSpPr>
        <p:spPr>
          <a:xfrm>
            <a:off x="216373" y="6482963"/>
            <a:ext cx="1746995" cy="181140"/>
          </a:xfrm>
          <a:prstGeom prst="rect">
            <a:avLst/>
          </a:prstGeom>
        </p:spPr>
        <p:txBody>
          <a:bodyPr wrap="square">
            <a:spAutoFit/>
          </a:bodyPr>
          <a:lstStyle/>
          <a:p>
            <a:r>
              <a:rPr lang="ja-JP" altLang="en-US" sz="577" dirty="0">
                <a:latin typeface="Yu Gothic Medium" charset="-128"/>
                <a:ea typeface="Yu Gothic Medium" charset="-128"/>
                <a:cs typeface="Yu Gothic Medium" charset="-128"/>
              </a:rPr>
              <a:t>〒</a:t>
            </a:r>
            <a:r>
              <a:rPr lang="en-US" altLang="ja-JP" sz="577" dirty="0">
                <a:latin typeface="Yu Gothic Medium" charset="-128"/>
                <a:ea typeface="Yu Gothic Medium" charset="-128"/>
                <a:cs typeface="Yu Gothic Medium" charset="-128"/>
              </a:rPr>
              <a:t>000-0000</a:t>
            </a:r>
            <a:r>
              <a:rPr lang="ja-JP" altLang="en-US" sz="577" dirty="0">
                <a:latin typeface="Yu Gothic Medium" charset="-128"/>
                <a:ea typeface="Yu Gothic Medium" charset="-128"/>
                <a:cs typeface="Yu Gothic Medium" charset="-128"/>
              </a:rPr>
              <a:t>　〇〇県〇〇市〇〇〇〇〇〇〇</a:t>
            </a:r>
            <a:endParaRPr lang="en-US" altLang="ja-JP" sz="577" dirty="0">
              <a:latin typeface="Yu Gothic Medium" charset="-128"/>
              <a:ea typeface="Yu Gothic Medium" charset="-128"/>
              <a:cs typeface="Yu Gothic Medium" charset="-128"/>
            </a:endParaRPr>
          </a:p>
        </p:txBody>
      </p:sp>
      <p:sp>
        <p:nvSpPr>
          <p:cNvPr id="27" name="正方形/長方形 26"/>
          <p:cNvSpPr/>
          <p:nvPr/>
        </p:nvSpPr>
        <p:spPr>
          <a:xfrm>
            <a:off x="291838" y="1610601"/>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12" name="正方形/長方形 11"/>
          <p:cNvSpPr/>
          <p:nvPr/>
        </p:nvSpPr>
        <p:spPr>
          <a:xfrm>
            <a:off x="3069486" y="6226442"/>
            <a:ext cx="1366080" cy="388504"/>
          </a:xfrm>
          <a:prstGeom prst="rect">
            <a:avLst/>
          </a:prstGeom>
        </p:spPr>
        <p:txBody>
          <a:bodyPr wrap="none">
            <a:spAutoFit/>
          </a:bodyPr>
          <a:lstStyle/>
          <a:p>
            <a:pPr>
              <a:lnSpc>
                <a:spcPct val="150000"/>
              </a:lnSpc>
            </a:pPr>
            <a:r>
              <a:rPr lang="en-US" altLang="ja-JP" sz="1283" b="1" dirty="0">
                <a:latin typeface="Hiragino Kaku Gothic Pro W6" charset="-128"/>
                <a:ea typeface="Hiragino Kaku Gothic Pro W6" charset="-128"/>
                <a:cs typeface="Hiragino Kaku Gothic Pro W6" charset="-128"/>
              </a:rPr>
              <a:t>0000-000-0000</a:t>
            </a:r>
          </a:p>
        </p:txBody>
      </p:sp>
      <p:pic>
        <p:nvPicPr>
          <p:cNvPr id="5" name="図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50396" y="404010"/>
            <a:ext cx="1393961" cy="1929649"/>
          </a:xfrm>
          <a:prstGeom prst="rect">
            <a:avLst/>
          </a:prstGeom>
        </p:spPr>
      </p:pic>
      <p:pic>
        <p:nvPicPr>
          <p:cNvPr id="8" name="図 7"/>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39142" y="1467962"/>
            <a:ext cx="1196500" cy="1489759"/>
          </a:xfrm>
          <a:prstGeom prst="rect">
            <a:avLst/>
          </a:prstGeom>
        </p:spPr>
      </p:pic>
      <p:sp>
        <p:nvSpPr>
          <p:cNvPr id="10" name="正方形/長方形 9"/>
          <p:cNvSpPr/>
          <p:nvPr/>
        </p:nvSpPr>
        <p:spPr>
          <a:xfrm>
            <a:off x="825699" y="804098"/>
            <a:ext cx="1617396"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9" name="テキスト ボックス 8"/>
          <p:cNvSpPr txBox="1"/>
          <p:nvPr/>
        </p:nvSpPr>
        <p:spPr>
          <a:xfrm>
            <a:off x="853193" y="665046"/>
            <a:ext cx="1589902" cy="526554"/>
          </a:xfrm>
          <a:prstGeom prst="rect">
            <a:avLst/>
          </a:prstGeom>
          <a:noFill/>
        </p:spPr>
        <p:txBody>
          <a:bodyPr wrap="square" rtlCol="0">
            <a:spAutoFit/>
          </a:bodyPr>
          <a:lstStyle/>
          <a:p>
            <a:r>
              <a:rPr lang="ja-JP" altLang="en-US" sz="1411" b="1" spc="32">
                <a:latin typeface="Hiragino Kaku Gothic Pro W6" charset="-128"/>
                <a:ea typeface="Hiragino Kaku Gothic Pro W6" charset="-128"/>
                <a:cs typeface="Hiragino Kaku Gothic Pro W6" charset="-128"/>
              </a:rPr>
              <a:t>ハイライトカラー</a:t>
            </a:r>
            <a:endParaRPr kumimoji="1" lang="ja-JP" altLang="en-US" sz="1411" dirty="0"/>
          </a:p>
        </p:txBody>
      </p:sp>
      <p:sp>
        <p:nvSpPr>
          <p:cNvPr id="41" name="正方形/長方形 40"/>
          <p:cNvSpPr/>
          <p:nvPr/>
        </p:nvSpPr>
        <p:spPr>
          <a:xfrm>
            <a:off x="808658" y="961233"/>
            <a:ext cx="1691156" cy="669414"/>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明るい色を部分的に染めるハイライト。</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髪に立体感が出る今シーズン流行りの色。</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明るい印象にチェンジ！したいあなたに。</a:t>
            </a:r>
            <a:endParaRPr lang="en-US" altLang="ja-JP" sz="641" b="1" spc="32" dirty="0">
              <a:latin typeface="Yu Gothic" charset="-128"/>
              <a:ea typeface="Yu Gothic" charset="-128"/>
              <a:cs typeface="Yu Gothic" charset="-128"/>
            </a:endParaRPr>
          </a:p>
        </p:txBody>
      </p:sp>
      <p:sp>
        <p:nvSpPr>
          <p:cNvPr id="54" name="テキスト ボックス 53"/>
          <p:cNvSpPr txBox="1"/>
          <p:nvPr/>
        </p:nvSpPr>
        <p:spPr>
          <a:xfrm>
            <a:off x="1268790" y="1407556"/>
            <a:ext cx="827944"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pic>
        <p:nvPicPr>
          <p:cNvPr id="13" name="図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306549" y="2152995"/>
            <a:ext cx="1186724" cy="639306"/>
          </a:xfrm>
          <a:prstGeom prst="rect">
            <a:avLst/>
          </a:prstGeom>
        </p:spPr>
      </p:pic>
      <p:sp>
        <p:nvSpPr>
          <p:cNvPr id="55" name="正方形/長方形 54"/>
          <p:cNvSpPr/>
          <p:nvPr/>
        </p:nvSpPr>
        <p:spPr>
          <a:xfrm>
            <a:off x="310593" y="3494885"/>
            <a:ext cx="1652774"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56" name="テキスト ボックス 55"/>
          <p:cNvSpPr txBox="1"/>
          <p:nvPr/>
        </p:nvSpPr>
        <p:spPr>
          <a:xfrm>
            <a:off x="333504" y="3355832"/>
            <a:ext cx="1629863" cy="526554"/>
          </a:xfrm>
          <a:prstGeom prst="rect">
            <a:avLst/>
          </a:prstGeom>
          <a:noFill/>
        </p:spPr>
        <p:txBody>
          <a:bodyPr wrap="square" rtlCol="0">
            <a:spAutoFit/>
          </a:bodyPr>
          <a:lstStyle/>
          <a:p>
            <a:r>
              <a:rPr lang="ja-JP" altLang="en-US" sz="1411" b="1" spc="32">
                <a:latin typeface="Hiragino Kaku Gothic Pro W6" charset="-128"/>
                <a:ea typeface="Hiragino Kaku Gothic Pro W6" charset="-128"/>
                <a:cs typeface="Hiragino Kaku Gothic Pro W6" charset="-128"/>
              </a:rPr>
              <a:t>ヌーディベージュ</a:t>
            </a:r>
            <a:endParaRPr kumimoji="1" lang="ja-JP" altLang="en-US" sz="1411" dirty="0"/>
          </a:p>
        </p:txBody>
      </p:sp>
      <p:sp>
        <p:nvSpPr>
          <p:cNvPr id="57" name="正方形/長方形 56"/>
          <p:cNvSpPr/>
          <p:nvPr/>
        </p:nvSpPr>
        <p:spPr>
          <a:xfrm>
            <a:off x="240809" y="3651723"/>
            <a:ext cx="1886545"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女の子らしさをグッと上げる明るく柔らかい印象の今年のトレンドカラー。</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ふんわり軽やかな印象に。</a:t>
            </a:r>
            <a:endParaRPr lang="en-US" altLang="ja-JP" sz="641" b="1" spc="32" dirty="0">
              <a:latin typeface="Yu Gothic" charset="-128"/>
              <a:ea typeface="Yu Gothic" charset="-128"/>
              <a:cs typeface="Yu Gothic" charset="-128"/>
            </a:endParaRPr>
          </a:p>
        </p:txBody>
      </p:sp>
      <p:sp>
        <p:nvSpPr>
          <p:cNvPr id="58" name="テキスト ボックス 57"/>
          <p:cNvSpPr txBox="1"/>
          <p:nvPr/>
        </p:nvSpPr>
        <p:spPr>
          <a:xfrm>
            <a:off x="741500" y="4099954"/>
            <a:ext cx="827944"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sp>
        <p:nvSpPr>
          <p:cNvPr id="65" name="正方形/長方形 64"/>
          <p:cNvSpPr/>
          <p:nvPr/>
        </p:nvSpPr>
        <p:spPr>
          <a:xfrm>
            <a:off x="1266736" y="4600162"/>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pic>
        <p:nvPicPr>
          <p:cNvPr id="64" name="図 6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119953" y="4459898"/>
            <a:ext cx="1196500" cy="1489759"/>
          </a:xfrm>
          <a:prstGeom prst="rect">
            <a:avLst/>
          </a:prstGeom>
        </p:spPr>
      </p:pic>
      <p:pic>
        <p:nvPicPr>
          <p:cNvPr id="15" name="図 1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202662" y="5316227"/>
            <a:ext cx="979487" cy="508317"/>
          </a:xfrm>
          <a:prstGeom prst="rect">
            <a:avLst/>
          </a:prstGeom>
        </p:spPr>
      </p:pic>
      <p:sp>
        <p:nvSpPr>
          <p:cNvPr id="66" name="正方形/長方形 65"/>
          <p:cNvSpPr/>
          <p:nvPr/>
        </p:nvSpPr>
        <p:spPr>
          <a:xfrm>
            <a:off x="2724308" y="4973702"/>
            <a:ext cx="1670796"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67" name="テキスト ボックス 66"/>
          <p:cNvSpPr txBox="1"/>
          <p:nvPr/>
        </p:nvSpPr>
        <p:spPr>
          <a:xfrm>
            <a:off x="2742637" y="4834649"/>
            <a:ext cx="1597481" cy="526554"/>
          </a:xfrm>
          <a:prstGeom prst="rect">
            <a:avLst/>
          </a:prstGeom>
          <a:noFill/>
        </p:spPr>
        <p:txBody>
          <a:bodyPr wrap="square" rtlCol="0">
            <a:spAutoFit/>
          </a:bodyPr>
          <a:lstStyle/>
          <a:p>
            <a:r>
              <a:rPr lang="ja-JP" altLang="en-US" sz="1411" b="1" spc="32">
                <a:latin typeface="Hiragino Kaku Gothic Pro W6" charset="-128"/>
                <a:ea typeface="Hiragino Kaku Gothic Pro W6" charset="-128"/>
                <a:cs typeface="Hiragino Kaku Gothic Pro W6" charset="-128"/>
              </a:rPr>
              <a:t>ブルージュカラー</a:t>
            </a:r>
            <a:endParaRPr kumimoji="1" lang="ja-JP" altLang="en-US" sz="1411" dirty="0"/>
          </a:p>
        </p:txBody>
      </p:sp>
      <p:sp>
        <p:nvSpPr>
          <p:cNvPr id="68" name="正方形/長方形 67"/>
          <p:cNvSpPr/>
          <p:nvPr/>
        </p:nvSpPr>
        <p:spPr>
          <a:xfrm>
            <a:off x="2650548" y="5130837"/>
            <a:ext cx="1886545"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ブルーにベージュをプラスしたくすみが面白い人気のカラー。</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落ち着きの中に遊びゴコロを忍ばせて。</a:t>
            </a:r>
            <a:endParaRPr lang="en-US" altLang="ja-JP" sz="641" b="1" spc="32" dirty="0">
              <a:latin typeface="Yu Gothic" charset="-128"/>
              <a:ea typeface="Yu Gothic" charset="-128"/>
              <a:cs typeface="Yu Gothic" charset="-128"/>
            </a:endParaRPr>
          </a:p>
        </p:txBody>
      </p:sp>
      <p:sp>
        <p:nvSpPr>
          <p:cNvPr id="69" name="テキスト ボックス 68"/>
          <p:cNvSpPr txBox="1"/>
          <p:nvPr/>
        </p:nvSpPr>
        <p:spPr>
          <a:xfrm>
            <a:off x="3167399" y="5577160"/>
            <a:ext cx="827944"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sp>
        <p:nvSpPr>
          <p:cNvPr id="71" name="正方形/長方形 70"/>
          <p:cNvSpPr/>
          <p:nvPr/>
        </p:nvSpPr>
        <p:spPr>
          <a:xfrm>
            <a:off x="3639099" y="3582897"/>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pic>
        <p:nvPicPr>
          <p:cNvPr id="70" name="図 6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491227" y="3438501"/>
            <a:ext cx="1196500" cy="1489759"/>
          </a:xfrm>
          <a:prstGeom prst="rect">
            <a:avLst/>
          </a:prstGeom>
        </p:spPr>
      </p:pic>
      <p:pic>
        <p:nvPicPr>
          <p:cNvPr id="22" name="図 2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2550424" y="3574934"/>
            <a:ext cx="971667" cy="512227"/>
          </a:xfrm>
          <a:prstGeom prst="rect">
            <a:avLst/>
          </a:prstGeom>
        </p:spPr>
      </p:pic>
      <p:sp>
        <p:nvSpPr>
          <p:cNvPr id="72" name="正方形/長方形 71"/>
          <p:cNvSpPr/>
          <p:nvPr/>
        </p:nvSpPr>
        <p:spPr>
          <a:xfrm>
            <a:off x="3083646" y="6430483"/>
            <a:ext cx="1746995" cy="255263"/>
          </a:xfrm>
          <a:prstGeom prst="rect">
            <a:avLst/>
          </a:prstGeom>
        </p:spPr>
        <p:txBody>
          <a:bodyPr wrap="square">
            <a:spAutoFit/>
          </a:bodyPr>
          <a:lstStyle/>
          <a:p>
            <a:pPr>
              <a:lnSpc>
                <a:spcPct val="150000"/>
              </a:lnSpc>
            </a:pPr>
            <a:r>
              <a:rPr lang="en-US" altLang="ja-JP" sz="706" dirty="0">
                <a:latin typeface="Hiragino Kaku Gothic Pro W3" charset="-128"/>
                <a:ea typeface="Hiragino Kaku Gothic Pro W3" charset="-128"/>
                <a:cs typeface="Hiragino Kaku Gothic Pro W3" charset="-128"/>
              </a:rPr>
              <a:t>http://</a:t>
            </a:r>
            <a:r>
              <a:rPr lang="en-US" altLang="ja-JP" sz="706" dirty="0" err="1">
                <a:latin typeface="Hiragino Kaku Gothic Pro W3" charset="-128"/>
                <a:ea typeface="Hiragino Kaku Gothic Pro W3" charset="-128"/>
                <a:cs typeface="Hiragino Kaku Gothic Pro W3" charset="-128"/>
              </a:rPr>
              <a:t>sumple-shop.com</a:t>
            </a:r>
            <a:endParaRPr lang="en-US" altLang="ja-JP" sz="706" dirty="0">
              <a:latin typeface="Hiragino Kaku Gothic Pro W3" charset="-128"/>
              <a:ea typeface="Hiragino Kaku Gothic Pro W3" charset="-128"/>
              <a:cs typeface="Hiragino Kaku Gothic Pro W3" charset="-128"/>
            </a:endParaRPr>
          </a:p>
        </p:txBody>
      </p:sp>
      <p:sp>
        <p:nvSpPr>
          <p:cNvPr id="73" name="正方形/長方形 72"/>
          <p:cNvSpPr/>
          <p:nvPr/>
        </p:nvSpPr>
        <p:spPr>
          <a:xfrm>
            <a:off x="1896825" y="6304699"/>
            <a:ext cx="1227493" cy="323165"/>
          </a:xfrm>
          <a:prstGeom prst="rect">
            <a:avLst/>
          </a:prstGeom>
        </p:spPr>
        <p:txBody>
          <a:bodyPr wrap="square">
            <a:spAutoFit/>
          </a:bodyPr>
          <a:lstStyle/>
          <a:p>
            <a:pPr>
              <a:lnSpc>
                <a:spcPts val="898"/>
              </a:lnSpc>
            </a:pPr>
            <a:r>
              <a:rPr lang="ja-JP" altLang="en-US" sz="577" b="1" dirty="0">
                <a:latin typeface="Yu Gothic" charset="-128"/>
                <a:ea typeface="Yu Gothic" charset="-128"/>
                <a:cs typeface="Yu Gothic" charset="-128"/>
              </a:rPr>
              <a:t>営業時間：</a:t>
            </a:r>
            <a:r>
              <a:rPr lang="en-US" altLang="ja-JP" sz="577" b="1" dirty="0">
                <a:latin typeface="Yu Gothic" charset="-128"/>
                <a:ea typeface="Yu Gothic" charset="-128"/>
                <a:cs typeface="Yu Gothic" charset="-128"/>
              </a:rPr>
              <a:t>00:00</a:t>
            </a:r>
            <a:r>
              <a:rPr lang="ja-JP" altLang="en-US" sz="577" b="1" dirty="0">
                <a:latin typeface="Yu Gothic" charset="-128"/>
                <a:ea typeface="Yu Gothic" charset="-128"/>
                <a:cs typeface="Yu Gothic" charset="-128"/>
              </a:rPr>
              <a:t>～</a:t>
            </a:r>
            <a:r>
              <a:rPr lang="en-US" altLang="ja-JP" sz="577" b="1" dirty="0">
                <a:latin typeface="Yu Gothic" charset="-128"/>
                <a:ea typeface="Yu Gothic" charset="-128"/>
                <a:cs typeface="Yu Gothic" charset="-128"/>
              </a:rPr>
              <a:t> 00:00</a:t>
            </a:r>
          </a:p>
          <a:p>
            <a:pPr>
              <a:lnSpc>
                <a:spcPts val="898"/>
              </a:lnSpc>
            </a:pPr>
            <a:r>
              <a:rPr lang="ja-JP" altLang="en-US" sz="577" b="1" dirty="0">
                <a:latin typeface="Yu Gothic" charset="-128"/>
                <a:ea typeface="Yu Gothic" charset="-128"/>
                <a:cs typeface="Yu Gothic" charset="-128"/>
              </a:rPr>
              <a:t>定休日：〇曜日、第〇曜日</a:t>
            </a:r>
            <a:endParaRPr lang="en-US" altLang="ja-JP" sz="577" b="1" dirty="0">
              <a:latin typeface="Yu Gothic" charset="-128"/>
              <a:ea typeface="Yu Gothic" charset="-128"/>
              <a:cs typeface="Yu Gothic" charset="-128"/>
            </a:endParaRPr>
          </a:p>
        </p:txBody>
      </p:sp>
      <p:sp>
        <p:nvSpPr>
          <p:cNvPr id="23" name="正方形/長方形 22"/>
          <p:cNvSpPr/>
          <p:nvPr/>
        </p:nvSpPr>
        <p:spPr>
          <a:xfrm>
            <a:off x="1798965" y="6317984"/>
            <a:ext cx="29325" cy="2579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76" name="正方形/長方形 75"/>
          <p:cNvSpPr/>
          <p:nvPr/>
        </p:nvSpPr>
        <p:spPr>
          <a:xfrm>
            <a:off x="2968247" y="6317984"/>
            <a:ext cx="29325" cy="2579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36" name="正方形/長方形 35"/>
          <p:cNvSpPr/>
          <p:nvPr/>
        </p:nvSpPr>
        <p:spPr>
          <a:xfrm>
            <a:off x="0" y="1"/>
            <a:ext cx="4953600" cy="68580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dirty="0"/>
          </a:p>
        </p:txBody>
      </p:sp>
      <p:sp>
        <p:nvSpPr>
          <p:cNvPr id="42" name="正方形/長方形 41"/>
          <p:cNvSpPr/>
          <p:nvPr/>
        </p:nvSpPr>
        <p:spPr>
          <a:xfrm>
            <a:off x="3017881" y="404011"/>
            <a:ext cx="1432175" cy="1873605"/>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タイトルを</a:t>
            </a:r>
            <a:endParaRPr kumimoji="1" lang="en-US" altLang="ja-JP" sz="898" b="1" dirty="0"/>
          </a:p>
          <a:p>
            <a:pPr algn="ctr"/>
            <a:r>
              <a:rPr kumimoji="1" lang="ja-JP" altLang="en-US" sz="898" b="1" dirty="0"/>
              <a:t>変更することも可能です</a:t>
            </a:r>
          </a:p>
        </p:txBody>
      </p:sp>
      <p:sp>
        <p:nvSpPr>
          <p:cNvPr id="43" name="正方形/長方形 42"/>
          <p:cNvSpPr/>
          <p:nvPr/>
        </p:nvSpPr>
        <p:spPr>
          <a:xfrm>
            <a:off x="3017881" y="2432183"/>
            <a:ext cx="1426476" cy="861923"/>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a:t>
            </a:r>
            <a:endParaRPr kumimoji="1" lang="en-US" altLang="ja-JP" sz="1155" b="1" dirty="0"/>
          </a:p>
          <a:p>
            <a:pPr algn="ctr"/>
            <a:r>
              <a:rPr kumimoji="1" lang="ja-JP" altLang="en-US" sz="1155" b="1" dirty="0"/>
              <a:t>できます</a:t>
            </a:r>
          </a:p>
        </p:txBody>
      </p:sp>
      <p:sp>
        <p:nvSpPr>
          <p:cNvPr id="44" name="正方形/長方形 43"/>
          <p:cNvSpPr/>
          <p:nvPr/>
        </p:nvSpPr>
        <p:spPr>
          <a:xfrm>
            <a:off x="827619" y="714495"/>
            <a:ext cx="1615475" cy="87659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45" name="正方形/長方形 44"/>
          <p:cNvSpPr/>
          <p:nvPr/>
        </p:nvSpPr>
        <p:spPr>
          <a:xfrm>
            <a:off x="250501" y="3398653"/>
            <a:ext cx="1793944" cy="87659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46" name="正方形/長方形 45"/>
          <p:cNvSpPr/>
          <p:nvPr/>
        </p:nvSpPr>
        <p:spPr>
          <a:xfrm>
            <a:off x="2673533" y="4862143"/>
            <a:ext cx="1770825" cy="87659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47" name="正方形/長方形 46"/>
          <p:cNvSpPr/>
          <p:nvPr/>
        </p:nvSpPr>
        <p:spPr>
          <a:xfrm>
            <a:off x="269593" y="1599109"/>
            <a:ext cx="923002" cy="1212460"/>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48" name="正方形/長方形 47"/>
          <p:cNvSpPr/>
          <p:nvPr/>
        </p:nvSpPr>
        <p:spPr>
          <a:xfrm>
            <a:off x="3630616" y="3578760"/>
            <a:ext cx="923002" cy="1212460"/>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49" name="正方形/長方形 48"/>
          <p:cNvSpPr/>
          <p:nvPr/>
        </p:nvSpPr>
        <p:spPr>
          <a:xfrm>
            <a:off x="1257399" y="4597180"/>
            <a:ext cx="923002" cy="1212460"/>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50" name="正方形/長方形 49"/>
          <p:cNvSpPr/>
          <p:nvPr/>
        </p:nvSpPr>
        <p:spPr>
          <a:xfrm>
            <a:off x="139142" y="6216226"/>
            <a:ext cx="4503573" cy="46330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pic>
        <p:nvPicPr>
          <p:cNvPr id="113" name="図 1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4130" y="6065698"/>
            <a:ext cx="4768403" cy="762475"/>
          </a:xfrm>
          <a:prstGeom prst="rect">
            <a:avLst/>
          </a:prstGeom>
        </p:spPr>
      </p:pic>
      <p:pic>
        <p:nvPicPr>
          <p:cNvPr id="114" name="図 1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481690" y="4421853"/>
            <a:ext cx="2113425" cy="1542546"/>
          </a:xfrm>
          <a:prstGeom prst="rect">
            <a:avLst/>
          </a:prstGeom>
        </p:spPr>
      </p:pic>
      <p:pic>
        <p:nvPicPr>
          <p:cNvPr id="115" name="図 1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72424" y="3098947"/>
            <a:ext cx="2113425" cy="1595333"/>
          </a:xfrm>
          <a:prstGeom prst="rect">
            <a:avLst/>
          </a:prstGeom>
        </p:spPr>
      </p:pic>
      <p:pic>
        <p:nvPicPr>
          <p:cNvPr id="116" name="図 1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538944" y="391252"/>
            <a:ext cx="2209223" cy="1593378"/>
          </a:xfrm>
          <a:prstGeom prst="rect">
            <a:avLst/>
          </a:prstGeom>
        </p:spPr>
      </p:pic>
      <p:sp>
        <p:nvSpPr>
          <p:cNvPr id="117" name="正方形/長方形 116"/>
          <p:cNvSpPr/>
          <p:nvPr/>
        </p:nvSpPr>
        <p:spPr>
          <a:xfrm>
            <a:off x="7988832" y="2384260"/>
            <a:ext cx="1498560" cy="1015663"/>
          </a:xfrm>
          <a:prstGeom prst="rect">
            <a:avLst/>
          </a:prstGeom>
        </p:spPr>
        <p:txBody>
          <a:bodyPr wrap="square">
            <a:spAutoFit/>
          </a:bodyPr>
          <a:lstStyle/>
          <a:p>
            <a:pPr>
              <a:lnSpc>
                <a:spcPts val="1155"/>
              </a:lnSpc>
            </a:pPr>
            <a:r>
              <a:rPr lang="ja-JP" altLang="en-US" sz="770" b="1" spc="32" dirty="0">
                <a:latin typeface="Hiragino Kaku Gothic Pro W6" charset="-128"/>
                <a:ea typeface="Hiragino Kaku Gothic Pro W6" charset="-128"/>
                <a:cs typeface="Hiragino Kaku Gothic Pro W6" charset="-128"/>
              </a:rPr>
              <a:t>大人っぽく？かわいく？</a:t>
            </a:r>
            <a:endParaRPr lang="en-US" altLang="ja-JP" sz="770" b="1" spc="32" dirty="0">
              <a:latin typeface="Hiragino Kaku Gothic Pro W6" charset="-128"/>
              <a:ea typeface="Hiragino Kaku Gothic Pro W6" charset="-128"/>
              <a:cs typeface="Hiragino Kaku Gothic Pro W6" charset="-128"/>
            </a:endParaRPr>
          </a:p>
          <a:p>
            <a:pPr>
              <a:lnSpc>
                <a:spcPts val="1155"/>
              </a:lnSpc>
            </a:pPr>
            <a:r>
              <a:rPr lang="ja-JP" altLang="en-US" sz="770" b="1" spc="32" dirty="0">
                <a:latin typeface="Hiragino Kaku Gothic Pro W6" charset="-128"/>
                <a:ea typeface="Hiragino Kaku Gothic Pro W6" charset="-128"/>
                <a:cs typeface="Hiragino Kaku Gothic Pro W6" charset="-128"/>
              </a:rPr>
              <a:t>ヘアカラーで一気に印象をチェンジ！トレンドのヘアカラーをチェック！</a:t>
            </a:r>
            <a:r>
              <a:rPr lang="ja-JP" altLang="en-US" sz="770" b="1" spc="32">
                <a:latin typeface="Hiragino Kaku Gothic Pro W6" charset="-128"/>
                <a:ea typeface="Hiragino Kaku Gothic Pro W6" charset="-128"/>
                <a:cs typeface="Hiragino Kaku Gothic Pro W6" charset="-128"/>
              </a:rPr>
              <a:t>あなたに似合う色がきっとある。お店でお待ちしています！</a:t>
            </a:r>
            <a:endParaRPr lang="en-US" altLang="ja-JP" sz="770" b="1" spc="32" dirty="0">
              <a:latin typeface="Hiragino Kaku Gothic Pro W6" charset="-128"/>
              <a:ea typeface="Hiragino Kaku Gothic Pro W6" charset="-128"/>
              <a:cs typeface="Hiragino Kaku Gothic Pro W6" charset="-128"/>
            </a:endParaRPr>
          </a:p>
        </p:txBody>
      </p:sp>
      <p:sp>
        <p:nvSpPr>
          <p:cNvPr id="118" name="正方形/長方形 117"/>
          <p:cNvSpPr/>
          <p:nvPr/>
        </p:nvSpPr>
        <p:spPr>
          <a:xfrm>
            <a:off x="5166700" y="6224493"/>
            <a:ext cx="1461500" cy="655179"/>
          </a:xfrm>
          <a:prstGeom prst="rect">
            <a:avLst/>
          </a:prstGeom>
        </p:spPr>
        <p:txBody>
          <a:bodyPr wrap="square">
            <a:spAutoFit/>
          </a:bodyPr>
          <a:lstStyle/>
          <a:p>
            <a:pPr>
              <a:lnSpc>
                <a:spcPct val="150000"/>
              </a:lnSpc>
            </a:pPr>
            <a:r>
              <a:rPr lang="ja-JP" altLang="en-US" sz="1219" b="1" spc="64" dirty="0">
                <a:latin typeface="Hiragino Kaku Gothic Pro W6" charset="-128"/>
                <a:ea typeface="Hiragino Kaku Gothic Pro W6" charset="-128"/>
                <a:cs typeface="Hiragino Kaku Gothic Pro W6" charset="-128"/>
              </a:rPr>
              <a:t>サンプルの飲食店</a:t>
            </a:r>
            <a:endParaRPr lang="en-US" altLang="ja-JP" sz="1219" b="1" spc="64" dirty="0">
              <a:latin typeface="Hiragino Kaku Gothic Pro W6" charset="-128"/>
              <a:ea typeface="Hiragino Kaku Gothic Pro W6" charset="-128"/>
              <a:cs typeface="Hiragino Kaku Gothic Pro W6" charset="-128"/>
            </a:endParaRPr>
          </a:p>
        </p:txBody>
      </p:sp>
      <p:sp>
        <p:nvSpPr>
          <p:cNvPr id="119" name="正方形/長方形 118"/>
          <p:cNvSpPr/>
          <p:nvPr/>
        </p:nvSpPr>
        <p:spPr>
          <a:xfrm>
            <a:off x="5168773" y="6482963"/>
            <a:ext cx="1746995" cy="181140"/>
          </a:xfrm>
          <a:prstGeom prst="rect">
            <a:avLst/>
          </a:prstGeom>
        </p:spPr>
        <p:txBody>
          <a:bodyPr wrap="square">
            <a:spAutoFit/>
          </a:bodyPr>
          <a:lstStyle/>
          <a:p>
            <a:r>
              <a:rPr lang="ja-JP" altLang="en-US" sz="577" dirty="0">
                <a:latin typeface="Yu Gothic Medium" charset="-128"/>
                <a:ea typeface="Yu Gothic Medium" charset="-128"/>
                <a:cs typeface="Yu Gothic Medium" charset="-128"/>
              </a:rPr>
              <a:t>〒</a:t>
            </a:r>
            <a:r>
              <a:rPr lang="en-US" altLang="ja-JP" sz="577" dirty="0">
                <a:latin typeface="Yu Gothic Medium" charset="-128"/>
                <a:ea typeface="Yu Gothic Medium" charset="-128"/>
                <a:cs typeface="Yu Gothic Medium" charset="-128"/>
              </a:rPr>
              <a:t>000-0000</a:t>
            </a:r>
            <a:r>
              <a:rPr lang="ja-JP" altLang="en-US" sz="577" dirty="0">
                <a:latin typeface="Yu Gothic Medium" charset="-128"/>
                <a:ea typeface="Yu Gothic Medium" charset="-128"/>
                <a:cs typeface="Yu Gothic Medium" charset="-128"/>
              </a:rPr>
              <a:t>　〇〇県〇〇市〇〇〇〇〇〇〇</a:t>
            </a:r>
            <a:endParaRPr lang="en-US" altLang="ja-JP" sz="577" dirty="0">
              <a:latin typeface="Yu Gothic Medium" charset="-128"/>
              <a:ea typeface="Yu Gothic Medium" charset="-128"/>
              <a:cs typeface="Yu Gothic Medium" charset="-128"/>
            </a:endParaRPr>
          </a:p>
        </p:txBody>
      </p:sp>
      <p:sp>
        <p:nvSpPr>
          <p:cNvPr id="120" name="正方形/長方形 119"/>
          <p:cNvSpPr/>
          <p:nvPr/>
        </p:nvSpPr>
        <p:spPr>
          <a:xfrm>
            <a:off x="5244238" y="1610601"/>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sp>
        <p:nvSpPr>
          <p:cNvPr id="121" name="正方形/長方形 120"/>
          <p:cNvSpPr/>
          <p:nvPr/>
        </p:nvSpPr>
        <p:spPr>
          <a:xfrm>
            <a:off x="8021886" y="6226442"/>
            <a:ext cx="1366080" cy="388504"/>
          </a:xfrm>
          <a:prstGeom prst="rect">
            <a:avLst/>
          </a:prstGeom>
        </p:spPr>
        <p:txBody>
          <a:bodyPr wrap="none">
            <a:spAutoFit/>
          </a:bodyPr>
          <a:lstStyle/>
          <a:p>
            <a:pPr>
              <a:lnSpc>
                <a:spcPct val="150000"/>
              </a:lnSpc>
            </a:pPr>
            <a:r>
              <a:rPr lang="en-US" altLang="ja-JP" sz="1283" b="1" dirty="0">
                <a:latin typeface="Hiragino Kaku Gothic Pro W6" charset="-128"/>
                <a:ea typeface="Hiragino Kaku Gothic Pro W6" charset="-128"/>
                <a:cs typeface="Hiragino Kaku Gothic Pro W6" charset="-128"/>
              </a:rPr>
              <a:t>0000-000-0000</a:t>
            </a:r>
          </a:p>
        </p:txBody>
      </p:sp>
      <p:pic>
        <p:nvPicPr>
          <p:cNvPr id="122" name="図 12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02796" y="404010"/>
            <a:ext cx="1393961" cy="1929649"/>
          </a:xfrm>
          <a:prstGeom prst="rect">
            <a:avLst/>
          </a:prstGeom>
        </p:spPr>
      </p:pic>
      <p:pic>
        <p:nvPicPr>
          <p:cNvPr id="123" name="図 12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91542" y="1467962"/>
            <a:ext cx="1196500" cy="1489759"/>
          </a:xfrm>
          <a:prstGeom prst="rect">
            <a:avLst/>
          </a:prstGeom>
        </p:spPr>
      </p:pic>
      <p:sp>
        <p:nvSpPr>
          <p:cNvPr id="124" name="正方形/長方形 123"/>
          <p:cNvSpPr/>
          <p:nvPr/>
        </p:nvSpPr>
        <p:spPr>
          <a:xfrm>
            <a:off x="5778099" y="804098"/>
            <a:ext cx="1617396"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25" name="テキスト ボックス 124"/>
          <p:cNvSpPr txBox="1"/>
          <p:nvPr/>
        </p:nvSpPr>
        <p:spPr>
          <a:xfrm>
            <a:off x="5805593" y="665046"/>
            <a:ext cx="1589902" cy="526554"/>
          </a:xfrm>
          <a:prstGeom prst="rect">
            <a:avLst/>
          </a:prstGeom>
          <a:noFill/>
        </p:spPr>
        <p:txBody>
          <a:bodyPr wrap="square" rtlCol="0">
            <a:spAutoFit/>
          </a:bodyPr>
          <a:lstStyle/>
          <a:p>
            <a:r>
              <a:rPr lang="ja-JP" altLang="en-US" sz="1411" b="1" spc="32">
                <a:latin typeface="Hiragino Kaku Gothic Pro W6" charset="-128"/>
                <a:ea typeface="Hiragino Kaku Gothic Pro W6" charset="-128"/>
                <a:cs typeface="Hiragino Kaku Gothic Pro W6" charset="-128"/>
              </a:rPr>
              <a:t>ハイライトカラー</a:t>
            </a:r>
            <a:endParaRPr kumimoji="1" lang="ja-JP" altLang="en-US" sz="1411" dirty="0"/>
          </a:p>
        </p:txBody>
      </p:sp>
      <p:sp>
        <p:nvSpPr>
          <p:cNvPr id="126" name="正方形/長方形 125"/>
          <p:cNvSpPr/>
          <p:nvPr/>
        </p:nvSpPr>
        <p:spPr>
          <a:xfrm>
            <a:off x="5761058" y="961233"/>
            <a:ext cx="1691156" cy="669414"/>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明るい色を部分的に染めるハイライト。</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髪に立体感が出る今シーズン流行りの色。</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明るい印象にチェンジ！したいあなたに。</a:t>
            </a:r>
            <a:endParaRPr lang="en-US" altLang="ja-JP" sz="641" b="1" spc="32" dirty="0">
              <a:latin typeface="Yu Gothic" charset="-128"/>
              <a:ea typeface="Yu Gothic" charset="-128"/>
              <a:cs typeface="Yu Gothic" charset="-128"/>
            </a:endParaRPr>
          </a:p>
        </p:txBody>
      </p:sp>
      <p:sp>
        <p:nvSpPr>
          <p:cNvPr id="127" name="テキスト ボックス 126"/>
          <p:cNvSpPr txBox="1"/>
          <p:nvPr/>
        </p:nvSpPr>
        <p:spPr>
          <a:xfrm>
            <a:off x="6221190" y="1407556"/>
            <a:ext cx="827944"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pic>
        <p:nvPicPr>
          <p:cNvPr id="128" name="図 12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258949" y="2152995"/>
            <a:ext cx="1186724" cy="639306"/>
          </a:xfrm>
          <a:prstGeom prst="rect">
            <a:avLst/>
          </a:prstGeom>
        </p:spPr>
      </p:pic>
      <p:sp>
        <p:nvSpPr>
          <p:cNvPr id="129" name="正方形/長方形 128"/>
          <p:cNvSpPr/>
          <p:nvPr/>
        </p:nvSpPr>
        <p:spPr>
          <a:xfrm>
            <a:off x="5262993" y="3494885"/>
            <a:ext cx="1652774"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30" name="テキスト ボックス 129"/>
          <p:cNvSpPr txBox="1"/>
          <p:nvPr/>
        </p:nvSpPr>
        <p:spPr>
          <a:xfrm>
            <a:off x="5285904" y="3355832"/>
            <a:ext cx="1629863" cy="526554"/>
          </a:xfrm>
          <a:prstGeom prst="rect">
            <a:avLst/>
          </a:prstGeom>
          <a:noFill/>
        </p:spPr>
        <p:txBody>
          <a:bodyPr wrap="square" rtlCol="0">
            <a:spAutoFit/>
          </a:bodyPr>
          <a:lstStyle/>
          <a:p>
            <a:r>
              <a:rPr lang="ja-JP" altLang="en-US" sz="1411" b="1" spc="32">
                <a:latin typeface="Hiragino Kaku Gothic Pro W6" charset="-128"/>
                <a:ea typeface="Hiragino Kaku Gothic Pro W6" charset="-128"/>
                <a:cs typeface="Hiragino Kaku Gothic Pro W6" charset="-128"/>
              </a:rPr>
              <a:t>ヌーディベージュ</a:t>
            </a:r>
            <a:endParaRPr kumimoji="1" lang="ja-JP" altLang="en-US" sz="1411" dirty="0"/>
          </a:p>
        </p:txBody>
      </p:sp>
      <p:sp>
        <p:nvSpPr>
          <p:cNvPr id="131" name="正方形/長方形 130"/>
          <p:cNvSpPr/>
          <p:nvPr/>
        </p:nvSpPr>
        <p:spPr>
          <a:xfrm>
            <a:off x="5193209" y="3651723"/>
            <a:ext cx="1886545"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女の子らしさをグッと上げる明るく柔らかい印象の今年のトレンドカラー。</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ふんわり軽やかな印象に。</a:t>
            </a:r>
            <a:endParaRPr lang="en-US" altLang="ja-JP" sz="641" b="1" spc="32" dirty="0">
              <a:latin typeface="Yu Gothic" charset="-128"/>
              <a:ea typeface="Yu Gothic" charset="-128"/>
              <a:cs typeface="Yu Gothic" charset="-128"/>
            </a:endParaRPr>
          </a:p>
        </p:txBody>
      </p:sp>
      <p:sp>
        <p:nvSpPr>
          <p:cNvPr id="132" name="テキスト ボックス 131"/>
          <p:cNvSpPr txBox="1"/>
          <p:nvPr/>
        </p:nvSpPr>
        <p:spPr>
          <a:xfrm>
            <a:off x="5693900" y="4099954"/>
            <a:ext cx="827944"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sp>
        <p:nvSpPr>
          <p:cNvPr id="133" name="正方形/長方形 132"/>
          <p:cNvSpPr/>
          <p:nvPr/>
        </p:nvSpPr>
        <p:spPr>
          <a:xfrm>
            <a:off x="6219136" y="4600162"/>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pic>
        <p:nvPicPr>
          <p:cNvPr id="134" name="図 13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72353" y="4459898"/>
            <a:ext cx="1196500" cy="1489759"/>
          </a:xfrm>
          <a:prstGeom prst="rect">
            <a:avLst/>
          </a:prstGeom>
        </p:spPr>
      </p:pic>
      <p:pic>
        <p:nvPicPr>
          <p:cNvPr id="135" name="図 13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5155062" y="5316227"/>
            <a:ext cx="979487" cy="508317"/>
          </a:xfrm>
          <a:prstGeom prst="rect">
            <a:avLst/>
          </a:prstGeom>
        </p:spPr>
      </p:pic>
      <p:sp>
        <p:nvSpPr>
          <p:cNvPr id="136" name="正方形/長方形 135"/>
          <p:cNvSpPr/>
          <p:nvPr/>
        </p:nvSpPr>
        <p:spPr>
          <a:xfrm>
            <a:off x="7676708" y="4973702"/>
            <a:ext cx="1670796" cy="118304"/>
          </a:xfrm>
          <a:prstGeom prst="rect">
            <a:avLst/>
          </a:prstGeom>
          <a:solidFill>
            <a:srgbClr val="FAEE00"/>
          </a:solidFill>
          <a:ln>
            <a:solidFill>
              <a:srgbClr val="FAEE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37" name="テキスト ボックス 136"/>
          <p:cNvSpPr txBox="1"/>
          <p:nvPr/>
        </p:nvSpPr>
        <p:spPr>
          <a:xfrm>
            <a:off x="7695037" y="4834649"/>
            <a:ext cx="1597481" cy="526554"/>
          </a:xfrm>
          <a:prstGeom prst="rect">
            <a:avLst/>
          </a:prstGeom>
          <a:noFill/>
        </p:spPr>
        <p:txBody>
          <a:bodyPr wrap="square" rtlCol="0">
            <a:spAutoFit/>
          </a:bodyPr>
          <a:lstStyle/>
          <a:p>
            <a:r>
              <a:rPr lang="ja-JP" altLang="en-US" sz="1411" b="1" spc="32">
                <a:latin typeface="Hiragino Kaku Gothic Pro W6" charset="-128"/>
                <a:ea typeface="Hiragino Kaku Gothic Pro W6" charset="-128"/>
                <a:cs typeface="Hiragino Kaku Gothic Pro W6" charset="-128"/>
              </a:rPr>
              <a:t>ブルージュカラー</a:t>
            </a:r>
            <a:endParaRPr kumimoji="1" lang="ja-JP" altLang="en-US" sz="1411" dirty="0"/>
          </a:p>
        </p:txBody>
      </p:sp>
      <p:sp>
        <p:nvSpPr>
          <p:cNvPr id="138" name="正方形/長方形 137"/>
          <p:cNvSpPr/>
          <p:nvPr/>
        </p:nvSpPr>
        <p:spPr>
          <a:xfrm>
            <a:off x="7602948" y="5130837"/>
            <a:ext cx="1886545" cy="438582"/>
          </a:xfrm>
          <a:prstGeom prst="rect">
            <a:avLst/>
          </a:prstGeom>
        </p:spPr>
        <p:txBody>
          <a:bodyPr wrap="square">
            <a:spAutoFit/>
          </a:bodyPr>
          <a:lstStyle/>
          <a:p>
            <a:pPr>
              <a:lnSpc>
                <a:spcPts val="898"/>
              </a:lnSpc>
            </a:pPr>
            <a:r>
              <a:rPr lang="ja-JP" altLang="en-US" sz="641" b="1" spc="32" dirty="0">
                <a:latin typeface="Yu Gothic" charset="-128"/>
                <a:ea typeface="Yu Gothic" charset="-128"/>
                <a:cs typeface="Yu Gothic" charset="-128"/>
              </a:rPr>
              <a:t>ブルーにベージュをプラスしたくすみが面白い人気のカラー。</a:t>
            </a:r>
            <a:endParaRPr lang="en-US" altLang="ja-JP" sz="641" b="1" spc="32" dirty="0">
              <a:latin typeface="Yu Gothic" charset="-128"/>
              <a:ea typeface="Yu Gothic" charset="-128"/>
              <a:cs typeface="Yu Gothic" charset="-128"/>
            </a:endParaRPr>
          </a:p>
          <a:p>
            <a:pPr>
              <a:lnSpc>
                <a:spcPts val="898"/>
              </a:lnSpc>
            </a:pPr>
            <a:r>
              <a:rPr lang="ja-JP" altLang="en-US" sz="641" b="1" spc="32" dirty="0">
                <a:latin typeface="Yu Gothic" charset="-128"/>
                <a:ea typeface="Yu Gothic" charset="-128"/>
                <a:cs typeface="Yu Gothic" charset="-128"/>
              </a:rPr>
              <a:t>落ち着きの中に遊びゴコロを忍ばせて。</a:t>
            </a:r>
            <a:endParaRPr lang="en-US" altLang="ja-JP" sz="641" b="1" spc="32" dirty="0">
              <a:latin typeface="Yu Gothic" charset="-128"/>
              <a:ea typeface="Yu Gothic" charset="-128"/>
              <a:cs typeface="Yu Gothic" charset="-128"/>
            </a:endParaRPr>
          </a:p>
        </p:txBody>
      </p:sp>
      <p:sp>
        <p:nvSpPr>
          <p:cNvPr id="139" name="テキスト ボックス 138"/>
          <p:cNvSpPr txBox="1"/>
          <p:nvPr/>
        </p:nvSpPr>
        <p:spPr>
          <a:xfrm>
            <a:off x="8119799" y="5577160"/>
            <a:ext cx="827944" cy="230512"/>
          </a:xfrm>
          <a:prstGeom prst="rect">
            <a:avLst/>
          </a:prstGeom>
          <a:noFill/>
        </p:spPr>
        <p:txBody>
          <a:bodyPr wrap="square" rtlCol="0">
            <a:spAutoFit/>
          </a:bodyPr>
          <a:lstStyle/>
          <a:p>
            <a:pPr algn="ctr"/>
            <a:r>
              <a:rPr lang="en-US" altLang="ja-JP" sz="898" b="1" spc="32" dirty="0">
                <a:latin typeface="Hiragino Kaku Gothic Pro W6" charset="-128"/>
                <a:ea typeface="Hiragino Kaku Gothic Pro W6" charset="-128"/>
                <a:cs typeface="Hiragino Kaku Gothic Pro W6" charset="-128"/>
              </a:rPr>
              <a:t>14,000yen</a:t>
            </a:r>
            <a:endParaRPr kumimoji="1" lang="ja-JP" altLang="en-US" sz="898" dirty="0"/>
          </a:p>
        </p:txBody>
      </p:sp>
      <p:sp>
        <p:nvSpPr>
          <p:cNvPr id="140" name="正方形/長方形 139"/>
          <p:cNvSpPr/>
          <p:nvPr/>
        </p:nvSpPr>
        <p:spPr>
          <a:xfrm>
            <a:off x="8591499" y="3582897"/>
            <a:ext cx="900757" cy="1200968"/>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写真を入れてください</a:t>
            </a:r>
            <a:r>
              <a:rPr kumimoji="1" lang="en-US" altLang="ja-JP" sz="898" b="1" dirty="0"/>
              <a:t> </a:t>
            </a:r>
            <a:endParaRPr kumimoji="1" lang="ja-JP" altLang="en-US" sz="898" b="1" dirty="0"/>
          </a:p>
        </p:txBody>
      </p:sp>
      <p:pic>
        <p:nvPicPr>
          <p:cNvPr id="141" name="図 14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443627" y="3438501"/>
            <a:ext cx="1196500" cy="1489759"/>
          </a:xfrm>
          <a:prstGeom prst="rect">
            <a:avLst/>
          </a:prstGeom>
        </p:spPr>
      </p:pic>
      <p:pic>
        <p:nvPicPr>
          <p:cNvPr id="142" name="図 141"/>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7502824" y="3574934"/>
            <a:ext cx="971667" cy="512227"/>
          </a:xfrm>
          <a:prstGeom prst="rect">
            <a:avLst/>
          </a:prstGeom>
        </p:spPr>
      </p:pic>
      <p:sp>
        <p:nvSpPr>
          <p:cNvPr id="143" name="正方形/長方形 142"/>
          <p:cNvSpPr/>
          <p:nvPr/>
        </p:nvSpPr>
        <p:spPr>
          <a:xfrm>
            <a:off x="8036046" y="6430483"/>
            <a:ext cx="1746995" cy="255263"/>
          </a:xfrm>
          <a:prstGeom prst="rect">
            <a:avLst/>
          </a:prstGeom>
        </p:spPr>
        <p:txBody>
          <a:bodyPr wrap="square">
            <a:spAutoFit/>
          </a:bodyPr>
          <a:lstStyle/>
          <a:p>
            <a:pPr>
              <a:lnSpc>
                <a:spcPct val="150000"/>
              </a:lnSpc>
            </a:pPr>
            <a:r>
              <a:rPr lang="en-US" altLang="ja-JP" sz="706" dirty="0">
                <a:latin typeface="Hiragino Kaku Gothic Pro W3" charset="-128"/>
                <a:ea typeface="Hiragino Kaku Gothic Pro W3" charset="-128"/>
                <a:cs typeface="Hiragino Kaku Gothic Pro W3" charset="-128"/>
              </a:rPr>
              <a:t>http://</a:t>
            </a:r>
            <a:r>
              <a:rPr lang="en-US" altLang="ja-JP" sz="706" dirty="0" err="1">
                <a:latin typeface="Hiragino Kaku Gothic Pro W3" charset="-128"/>
                <a:ea typeface="Hiragino Kaku Gothic Pro W3" charset="-128"/>
                <a:cs typeface="Hiragino Kaku Gothic Pro W3" charset="-128"/>
              </a:rPr>
              <a:t>sumple-shop.com</a:t>
            </a:r>
            <a:endParaRPr lang="en-US" altLang="ja-JP" sz="706" dirty="0">
              <a:latin typeface="Hiragino Kaku Gothic Pro W3" charset="-128"/>
              <a:ea typeface="Hiragino Kaku Gothic Pro W3" charset="-128"/>
              <a:cs typeface="Hiragino Kaku Gothic Pro W3" charset="-128"/>
            </a:endParaRPr>
          </a:p>
        </p:txBody>
      </p:sp>
      <p:sp>
        <p:nvSpPr>
          <p:cNvPr id="144" name="正方形/長方形 143"/>
          <p:cNvSpPr/>
          <p:nvPr/>
        </p:nvSpPr>
        <p:spPr>
          <a:xfrm>
            <a:off x="6849225" y="6304699"/>
            <a:ext cx="1227493" cy="323165"/>
          </a:xfrm>
          <a:prstGeom prst="rect">
            <a:avLst/>
          </a:prstGeom>
        </p:spPr>
        <p:txBody>
          <a:bodyPr wrap="square">
            <a:spAutoFit/>
          </a:bodyPr>
          <a:lstStyle/>
          <a:p>
            <a:pPr>
              <a:lnSpc>
                <a:spcPts val="898"/>
              </a:lnSpc>
            </a:pPr>
            <a:r>
              <a:rPr lang="ja-JP" altLang="en-US" sz="577" b="1" dirty="0">
                <a:latin typeface="Yu Gothic" charset="-128"/>
                <a:ea typeface="Yu Gothic" charset="-128"/>
                <a:cs typeface="Yu Gothic" charset="-128"/>
              </a:rPr>
              <a:t>営業時間：</a:t>
            </a:r>
            <a:r>
              <a:rPr lang="en-US" altLang="ja-JP" sz="577" b="1" dirty="0">
                <a:latin typeface="Yu Gothic" charset="-128"/>
                <a:ea typeface="Yu Gothic" charset="-128"/>
                <a:cs typeface="Yu Gothic" charset="-128"/>
              </a:rPr>
              <a:t>00:00</a:t>
            </a:r>
            <a:r>
              <a:rPr lang="ja-JP" altLang="en-US" sz="577" b="1" dirty="0">
                <a:latin typeface="Yu Gothic" charset="-128"/>
                <a:ea typeface="Yu Gothic" charset="-128"/>
                <a:cs typeface="Yu Gothic" charset="-128"/>
              </a:rPr>
              <a:t>～</a:t>
            </a:r>
            <a:r>
              <a:rPr lang="en-US" altLang="ja-JP" sz="577" b="1" dirty="0">
                <a:latin typeface="Yu Gothic" charset="-128"/>
                <a:ea typeface="Yu Gothic" charset="-128"/>
                <a:cs typeface="Yu Gothic" charset="-128"/>
              </a:rPr>
              <a:t> 00:00</a:t>
            </a:r>
          </a:p>
          <a:p>
            <a:pPr>
              <a:lnSpc>
                <a:spcPts val="898"/>
              </a:lnSpc>
            </a:pPr>
            <a:r>
              <a:rPr lang="ja-JP" altLang="en-US" sz="577" b="1" dirty="0">
                <a:latin typeface="Yu Gothic" charset="-128"/>
                <a:ea typeface="Yu Gothic" charset="-128"/>
                <a:cs typeface="Yu Gothic" charset="-128"/>
              </a:rPr>
              <a:t>定休日：〇曜日、第〇曜日</a:t>
            </a:r>
            <a:endParaRPr lang="en-US" altLang="ja-JP" sz="577" b="1" dirty="0">
              <a:latin typeface="Yu Gothic" charset="-128"/>
              <a:ea typeface="Yu Gothic" charset="-128"/>
              <a:cs typeface="Yu Gothic" charset="-128"/>
            </a:endParaRPr>
          </a:p>
        </p:txBody>
      </p:sp>
      <p:sp>
        <p:nvSpPr>
          <p:cNvPr id="145" name="正方形/長方形 144"/>
          <p:cNvSpPr/>
          <p:nvPr/>
        </p:nvSpPr>
        <p:spPr>
          <a:xfrm>
            <a:off x="6751365" y="6317984"/>
            <a:ext cx="29325" cy="2579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46" name="正方形/長方形 145"/>
          <p:cNvSpPr/>
          <p:nvPr/>
        </p:nvSpPr>
        <p:spPr>
          <a:xfrm>
            <a:off x="7920647" y="6317984"/>
            <a:ext cx="29325" cy="2579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a:p>
        </p:txBody>
      </p:sp>
      <p:sp>
        <p:nvSpPr>
          <p:cNvPr id="147" name="正方形/長方形 146"/>
          <p:cNvSpPr/>
          <p:nvPr/>
        </p:nvSpPr>
        <p:spPr>
          <a:xfrm>
            <a:off x="4952400" y="1"/>
            <a:ext cx="4953600" cy="6858000"/>
          </a:xfrm>
          <a:prstGeom prst="rect">
            <a:avLst/>
          </a:prstGeom>
          <a:solidFill>
            <a:schemeClr val="tx1">
              <a:lumMod val="95000"/>
              <a:lumOff val="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155" dirty="0"/>
          </a:p>
        </p:txBody>
      </p:sp>
      <p:sp>
        <p:nvSpPr>
          <p:cNvPr id="149" name="正方形/長方形 148"/>
          <p:cNvSpPr/>
          <p:nvPr/>
        </p:nvSpPr>
        <p:spPr>
          <a:xfrm>
            <a:off x="7970281" y="404011"/>
            <a:ext cx="1432175" cy="1873605"/>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98" b="1" dirty="0"/>
              <a:t>タイトルを</a:t>
            </a:r>
            <a:endParaRPr kumimoji="1" lang="en-US" altLang="ja-JP" sz="898" b="1" dirty="0"/>
          </a:p>
          <a:p>
            <a:pPr algn="ctr"/>
            <a:r>
              <a:rPr kumimoji="1" lang="ja-JP" altLang="en-US" sz="898" b="1" dirty="0"/>
              <a:t>変更することも可能です</a:t>
            </a:r>
          </a:p>
        </p:txBody>
      </p:sp>
      <p:sp>
        <p:nvSpPr>
          <p:cNvPr id="150" name="正方形/長方形 149"/>
          <p:cNvSpPr/>
          <p:nvPr/>
        </p:nvSpPr>
        <p:spPr>
          <a:xfrm>
            <a:off x="7970281" y="2432183"/>
            <a:ext cx="1426476" cy="861923"/>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a:t>
            </a:r>
            <a:endParaRPr kumimoji="1" lang="en-US" altLang="ja-JP" sz="1155" b="1" dirty="0"/>
          </a:p>
          <a:p>
            <a:pPr algn="ctr"/>
            <a:r>
              <a:rPr kumimoji="1" lang="ja-JP" altLang="en-US" sz="1155" b="1" dirty="0"/>
              <a:t>できます</a:t>
            </a:r>
          </a:p>
        </p:txBody>
      </p:sp>
      <p:sp>
        <p:nvSpPr>
          <p:cNvPr id="151" name="正方形/長方形 150"/>
          <p:cNvSpPr/>
          <p:nvPr/>
        </p:nvSpPr>
        <p:spPr>
          <a:xfrm>
            <a:off x="5780019" y="714495"/>
            <a:ext cx="1615475" cy="87659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152" name="正方形/長方形 151"/>
          <p:cNvSpPr/>
          <p:nvPr/>
        </p:nvSpPr>
        <p:spPr>
          <a:xfrm>
            <a:off x="5202901" y="3398653"/>
            <a:ext cx="1793944" cy="87659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153" name="正方形/長方形 152"/>
          <p:cNvSpPr/>
          <p:nvPr/>
        </p:nvSpPr>
        <p:spPr>
          <a:xfrm>
            <a:off x="7625933" y="4862143"/>
            <a:ext cx="1770825" cy="876596"/>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
        <p:nvSpPr>
          <p:cNvPr id="154" name="正方形/長方形 153"/>
          <p:cNvSpPr/>
          <p:nvPr/>
        </p:nvSpPr>
        <p:spPr>
          <a:xfrm>
            <a:off x="5221993" y="1599109"/>
            <a:ext cx="923002" cy="1212460"/>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155" name="正方形/長方形 154"/>
          <p:cNvSpPr/>
          <p:nvPr/>
        </p:nvSpPr>
        <p:spPr>
          <a:xfrm>
            <a:off x="8583016" y="3578760"/>
            <a:ext cx="923002" cy="1212460"/>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156" name="正方形/長方形 155"/>
          <p:cNvSpPr/>
          <p:nvPr/>
        </p:nvSpPr>
        <p:spPr>
          <a:xfrm>
            <a:off x="6209799" y="4597180"/>
            <a:ext cx="923002" cy="1212460"/>
          </a:xfrm>
          <a:prstGeom prst="rect">
            <a:avLst/>
          </a:prstGeom>
          <a:solidFill>
            <a:schemeClr val="accent6">
              <a:lumMod val="60000"/>
              <a:lumOff val="40000"/>
              <a:alpha val="60000"/>
            </a:schemeClr>
          </a:solidFill>
          <a:ln w="57150">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写真を入れることが</a:t>
            </a:r>
            <a:endParaRPr kumimoji="1" lang="en-US" altLang="ja-JP" sz="1155" b="1" dirty="0"/>
          </a:p>
          <a:p>
            <a:pPr algn="ctr"/>
            <a:r>
              <a:rPr kumimoji="1" lang="ja-JP" altLang="en-US" sz="1155" b="1" dirty="0"/>
              <a:t>できます</a:t>
            </a:r>
          </a:p>
        </p:txBody>
      </p:sp>
      <p:sp>
        <p:nvSpPr>
          <p:cNvPr id="157" name="正方形/長方形 156"/>
          <p:cNvSpPr/>
          <p:nvPr/>
        </p:nvSpPr>
        <p:spPr>
          <a:xfrm>
            <a:off x="5091542" y="6216226"/>
            <a:ext cx="4503573" cy="463309"/>
          </a:xfrm>
          <a:prstGeom prst="rect">
            <a:avLst/>
          </a:prstGeom>
          <a:solidFill>
            <a:schemeClr val="accent1">
              <a:lumMod val="60000"/>
              <a:lumOff val="40000"/>
              <a:alpha val="70000"/>
            </a:schemeClr>
          </a:solidFill>
          <a:ln w="57150">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55" b="1" dirty="0"/>
              <a:t>文字の編集ができます</a:t>
            </a:r>
          </a:p>
        </p:txBody>
      </p:sp>
    </p:spTree>
    <p:extLst>
      <p:ext uri="{BB962C8B-B14F-4D97-AF65-F5344CB8AC3E}">
        <p14:creationId xmlns:p14="http://schemas.microsoft.com/office/powerpoint/2010/main" val="20679787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テキスト ボックス 3"/>
          <p:cNvSpPr txBox="1"/>
          <p:nvPr/>
        </p:nvSpPr>
        <p:spPr>
          <a:xfrm>
            <a:off x="643060" y="223009"/>
            <a:ext cx="7115870" cy="3396434"/>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0" anchor="t">
            <a:noAutofit/>
          </a:bodyPr>
          <a:lstStyle>
            <a:lvl1pPr marL="0" indent="0">
              <a:defRPr sz="1100">
                <a:solidFill>
                  <a:schemeClr val="dk1"/>
                </a:solidFill>
                <a:latin typeface="+mn-lt"/>
                <a:ea typeface="+mn-ea"/>
                <a:cs typeface="+mn-cs"/>
              </a:defRPr>
            </a:lvl1pPr>
            <a:lvl2pPr marL="457200" indent="0">
              <a:defRPr sz="1100">
                <a:solidFill>
                  <a:schemeClr val="dk1"/>
                </a:solidFill>
                <a:latin typeface="+mn-lt"/>
                <a:ea typeface="+mn-ea"/>
                <a:cs typeface="+mn-cs"/>
              </a:defRPr>
            </a:lvl2pPr>
            <a:lvl3pPr marL="914400" indent="0">
              <a:defRPr sz="1100">
                <a:solidFill>
                  <a:schemeClr val="dk1"/>
                </a:solidFill>
                <a:latin typeface="+mn-lt"/>
                <a:ea typeface="+mn-ea"/>
                <a:cs typeface="+mn-cs"/>
              </a:defRPr>
            </a:lvl3pPr>
            <a:lvl4pPr marL="1371600" indent="0">
              <a:defRPr sz="1100">
                <a:solidFill>
                  <a:schemeClr val="dk1"/>
                </a:solidFill>
                <a:latin typeface="+mn-lt"/>
                <a:ea typeface="+mn-ea"/>
                <a:cs typeface="+mn-cs"/>
              </a:defRPr>
            </a:lvl4pPr>
            <a:lvl5pPr marL="1828800" indent="0">
              <a:defRPr sz="1100">
                <a:solidFill>
                  <a:schemeClr val="dk1"/>
                </a:solidFill>
                <a:latin typeface="+mn-lt"/>
                <a:ea typeface="+mn-ea"/>
                <a:cs typeface="+mn-cs"/>
              </a:defRPr>
            </a:lvl5pPr>
            <a:lvl6pPr marL="2286000" indent="0">
              <a:defRPr sz="1100">
                <a:solidFill>
                  <a:schemeClr val="dk1"/>
                </a:solidFill>
                <a:latin typeface="+mn-lt"/>
                <a:ea typeface="+mn-ea"/>
                <a:cs typeface="+mn-cs"/>
              </a:defRPr>
            </a:lvl6pPr>
            <a:lvl7pPr marL="2743200" indent="0">
              <a:defRPr sz="1100">
                <a:solidFill>
                  <a:schemeClr val="dk1"/>
                </a:solidFill>
                <a:latin typeface="+mn-lt"/>
                <a:ea typeface="+mn-ea"/>
                <a:cs typeface="+mn-cs"/>
              </a:defRPr>
            </a:lvl7pPr>
            <a:lvl8pPr marL="3200400" indent="0">
              <a:defRPr sz="1100">
                <a:solidFill>
                  <a:schemeClr val="dk1"/>
                </a:solidFill>
                <a:latin typeface="+mn-lt"/>
                <a:ea typeface="+mn-ea"/>
                <a:cs typeface="+mn-cs"/>
              </a:defRPr>
            </a:lvl8pPr>
            <a:lvl9pPr marL="3657600" indent="0">
              <a:defRPr sz="1100">
                <a:solidFill>
                  <a:schemeClr val="dk1"/>
                </a:solidFill>
                <a:latin typeface="+mn-lt"/>
                <a:ea typeface="+mn-ea"/>
                <a:cs typeface="+mn-cs"/>
              </a:defRPr>
            </a:lvl9pPr>
          </a:lstStyle>
          <a:p>
            <a:pPr>
              <a:lnSpc>
                <a:spcPct val="150000"/>
              </a:lnSpc>
            </a:pPr>
            <a:r>
              <a:rPr lang="en-US" altLang="ja-JP" sz="1800" b="1" dirty="0">
                <a:solidFill>
                  <a:prstClr val="black"/>
                </a:solidFill>
                <a:latin typeface="ＭＳ Ｐゴシック" panose="020B0600070205080204" pitchFamily="50" charset="-128"/>
                <a:ea typeface="ＭＳ Ｐゴシック" panose="020B0600070205080204" pitchFamily="50" charset="-128"/>
              </a:rPr>
              <a:t>POP</a:t>
            </a:r>
            <a:r>
              <a:rPr lang="ja-JP" altLang="en-US" sz="1800" b="1" dirty="0">
                <a:solidFill>
                  <a:prstClr val="black"/>
                </a:solidFill>
                <a:latin typeface="ＭＳ Ｐゴシック" panose="020B0600070205080204" pitchFamily="50" charset="-128"/>
                <a:ea typeface="ＭＳ Ｐゴシック" panose="020B0600070205080204" pitchFamily="50" charset="-128"/>
              </a:rPr>
              <a:t>・チラシ工房 ご利用上の注意事項</a:t>
            </a: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■推奨環境</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・チラシを編集いただくには、事前に</a:t>
            </a:r>
            <a:r>
              <a:rPr lang="en-US" altLang="ja-JP" sz="1200" dirty="0">
                <a:solidFill>
                  <a:prstClr val="black"/>
                </a:solidFill>
                <a:latin typeface="ＭＳ Ｐゴシック" panose="020B0600070205080204" pitchFamily="50" charset="-128"/>
                <a:ea typeface="ＭＳ Ｐゴシック" panose="020B0600070205080204" pitchFamily="50" charset="-128"/>
              </a:rPr>
              <a:t>PowerPoint</a:t>
            </a:r>
            <a:r>
              <a:rPr lang="ja-JP" altLang="en-US" sz="1200" dirty="0">
                <a:solidFill>
                  <a:prstClr val="black"/>
                </a:solidFill>
                <a:latin typeface="ＭＳ Ｐゴシック" panose="020B0600070205080204" pitchFamily="50" charset="-128"/>
                <a:ea typeface="ＭＳ Ｐゴシック" panose="020B0600070205080204" pitchFamily="50" charset="-128"/>
              </a:rPr>
              <a:t>をインストールが必要となります。</a:t>
            </a: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■手書きフォントについて</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・フォントのダウンロードおよびインストールはご利用される方の責任において行ってください。</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・フォントの使用について、いかなる保証も行いません。フォントの規約をよく確認の上ご使用ください。</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・発生したいかなる損害</a:t>
            </a:r>
            <a:r>
              <a:rPr lang="en-US" altLang="ja-JP" sz="1200" dirty="0">
                <a:solidFill>
                  <a:prstClr val="black"/>
                </a:solidFill>
                <a:latin typeface="ＭＳ Ｐゴシック" panose="020B0600070205080204" pitchFamily="50" charset="-128"/>
                <a:ea typeface="ＭＳ Ｐゴシック" panose="020B0600070205080204" pitchFamily="50" charset="-128"/>
              </a:rPr>
              <a:t>(</a:t>
            </a:r>
            <a:r>
              <a:rPr lang="ja-JP" altLang="en-US" sz="1200" dirty="0">
                <a:solidFill>
                  <a:prstClr val="black"/>
                </a:solidFill>
                <a:latin typeface="ＭＳ Ｐゴシック" panose="020B0600070205080204" pitchFamily="50" charset="-128"/>
                <a:ea typeface="ＭＳ Ｐゴシック" panose="020B0600070205080204" pitchFamily="50" charset="-128"/>
              </a:rPr>
              <a:t>データ損失等を含む</a:t>
            </a:r>
            <a:r>
              <a:rPr lang="en-US" altLang="ja-JP" sz="1200" dirty="0">
                <a:solidFill>
                  <a:prstClr val="black"/>
                </a:solidFill>
                <a:latin typeface="ＭＳ Ｐゴシック" panose="020B0600070205080204" pitchFamily="50" charset="-128"/>
                <a:ea typeface="ＭＳ Ｐゴシック" panose="020B0600070205080204" pitchFamily="50" charset="-128"/>
              </a:rPr>
              <a:t>)</a:t>
            </a:r>
            <a:r>
              <a:rPr lang="ja-JP" altLang="en-US" sz="1200" dirty="0">
                <a:solidFill>
                  <a:prstClr val="black"/>
                </a:solidFill>
                <a:latin typeface="ＭＳ Ｐゴシック" panose="020B0600070205080204" pitchFamily="50" charset="-128"/>
                <a:ea typeface="ＭＳ Ｐゴシック" panose="020B0600070205080204" pitchFamily="50" charset="-128"/>
              </a:rPr>
              <a:t>について、責任を負いません。</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・本フォントに関するサポートについてはすべて未保証とさせていただきます。</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・漢字によってはうまく表示されない場合があります。</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・アプリケーションによっては正常に動作しない場合があります。</a:t>
            </a: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・印刷はお客さまご自身でお願いいたします。</a:t>
            </a: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en-US" altLang="ja-JP"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a:p>
            <a:pPr>
              <a:lnSpc>
                <a:spcPct val="150000"/>
              </a:lnSpc>
            </a:pPr>
            <a:r>
              <a:rPr lang="ja-JP" altLang="en-US" sz="1200" dirty="0">
                <a:solidFill>
                  <a:prstClr val="black"/>
                </a:solidFill>
                <a:latin typeface="ＭＳ Ｐゴシック" panose="020B0600070205080204" pitchFamily="50" charset="-128"/>
                <a:ea typeface="ＭＳ Ｐゴシック" panose="020B0600070205080204" pitchFamily="50" charset="-128"/>
              </a:rPr>
              <a:t>以上</a:t>
            </a:r>
          </a:p>
          <a:p>
            <a:pPr>
              <a:lnSpc>
                <a:spcPct val="150000"/>
              </a:lnSpc>
            </a:pPr>
            <a:endParaRPr lang="ja-JP" altLang="en-US" sz="1200" dirty="0">
              <a:solidFill>
                <a:prstClr val="black"/>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208863361"/>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1018</TotalTime>
  <Words>824</Words>
  <Application>Microsoft Office PowerPoint</Application>
  <PresentationFormat>A4 210 x 297 mm</PresentationFormat>
  <Paragraphs>140</Paragraphs>
  <Slides>3</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vt:i4>
      </vt:variant>
    </vt:vector>
  </HeadingPairs>
  <TitlesOfParts>
    <vt:vector size="14" baseType="lpstr">
      <vt:lpstr>Hiragino Kaku Gothic Pro W3</vt:lpstr>
      <vt:lpstr>Hiragino Kaku Gothic Pro W6</vt:lpstr>
      <vt:lpstr>ＭＳ Ｐゴシック</vt:lpstr>
      <vt:lpstr>Yu Gothic Medium</vt:lpstr>
      <vt:lpstr>Yu Gothic</vt:lpstr>
      <vt:lpstr>Yu Gothic</vt:lpstr>
      <vt:lpstr>游ゴシック Light</vt:lpstr>
      <vt:lpstr>Arial</vt:lpstr>
      <vt:lpstr>Calibri</vt:lpstr>
      <vt:lpstr>Calibri Light</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y-kohori</dc:creator>
  <cp:lastModifiedBy>y-kohori</cp:lastModifiedBy>
  <cp:revision>53</cp:revision>
  <cp:lastPrinted>2016-11-14T12:10:14Z</cp:lastPrinted>
  <dcterms:created xsi:type="dcterms:W3CDTF">2016-11-14T11:00:59Z</dcterms:created>
  <dcterms:modified xsi:type="dcterms:W3CDTF">2017-03-22T13:13:21Z</dcterms:modified>
</cp:coreProperties>
</file>